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等线" panose="02010600030101010101" pitchFamily="2" charset="-122"/>
      <p:regular r:id="rId21"/>
      <p:bold r:id="rId22"/>
    </p:embeddedFont>
    <p:embeddedFont>
      <p:font typeface="Canva Sans" panose="020B0604020202020204" charset="0"/>
      <p:regular r:id="rId23"/>
    </p:embeddedFont>
    <p:embeddedFont>
      <p:font typeface="Canva Sans Bold" panose="020B0604020202020204" charset="0"/>
      <p:regular r:id="rId24"/>
    </p:embeddedFont>
    <p:embeddedFont>
      <p:font typeface="HK Grotesk" panose="020B0604020202020204" charset="0"/>
      <p:regular r:id="rId25"/>
    </p:embeddedFont>
    <p:embeddedFont>
      <p:font typeface="HK Grotesk Bold" panose="020B0604020202020204" charset="0"/>
      <p:regular r:id="rId26"/>
    </p:embeddedFont>
    <p:embeddedFont>
      <p:font typeface="HK Grotesk Medium" panose="020B0604020202020204" charset="0"/>
      <p:regular r:id="rId27"/>
    </p:embeddedFont>
    <p:embeddedFont>
      <p:font typeface="HK Grotesk Semi-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5028" autoAdjust="0"/>
  </p:normalViewPr>
  <p:slideViewPr>
    <p:cSldViewPr>
      <p:cViewPr varScale="1">
        <p:scale>
          <a:sx n="53" d="100"/>
          <a:sy n="53" d="100"/>
        </p:scale>
        <p:origin x="2412" y="24"/>
      </p:cViewPr>
      <p:guideLst>
        <p:guide orient="horz" pos="2160"/>
        <p:guide pos="2880"/>
      </p:guideLst>
    </p:cSldViewPr>
  </p:slideViewPr>
  <p:outlineViewPr>
    <p:cViewPr>
      <p:scale>
        <a:sx n="33" d="100"/>
        <a:sy n="33" d="100"/>
      </p:scale>
      <p:origin x="0" y="0"/>
    </p:cViewPr>
  </p:outlineViewPr>
  <p:notesTextViewPr>
    <p:cViewPr>
      <p:scale>
        <a:sx n="176" d="100"/>
        <a:sy n="176" d="100"/>
      </p:scale>
      <p:origin x="0" y="-1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0F36F-FFC6-4DF4-8CC4-947AA6F7B253}" type="datetimeFigureOut">
              <a:rPr lang="zh-CN" altLang="en-US" smtClean="0"/>
              <a:t>2025/11/7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7726A-58BF-4ACB-A06E-827ED86A8881}" type="slidenum">
              <a:rPr lang="zh-CN" altLang="en-US" smtClean="0"/>
              <a:t>‹#›</a:t>
            </a:fld>
            <a:endParaRPr lang="zh-CN" altLang="en-US"/>
          </a:p>
        </p:txBody>
      </p:sp>
    </p:spTree>
    <p:extLst>
      <p:ext uri="{BB962C8B-B14F-4D97-AF65-F5344CB8AC3E}">
        <p14:creationId xmlns:p14="http://schemas.microsoft.com/office/powerpoint/2010/main" val="348957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afternoon everyone,</a:t>
            </a:r>
          </a:p>
          <a:p>
            <a:r>
              <a:rPr lang="en-US" altLang="zh-CN" dirty="0"/>
              <a:t>My name is </a:t>
            </a:r>
            <a:r>
              <a:rPr lang="en-US" altLang="zh-CN" b="1" dirty="0"/>
              <a:t>Ke</a:t>
            </a:r>
            <a:r>
              <a:rPr lang="en-US" altLang="zh-CN" dirty="0"/>
              <a:t>, and I was one of </a:t>
            </a:r>
            <a:r>
              <a:rPr lang="en-US" altLang="zh-CN" b="1" dirty="0"/>
              <a:t>Daryl’s students last semester</a:t>
            </a:r>
            <a:r>
              <a:rPr lang="en-US" altLang="zh-CN" dirty="0"/>
              <a:t> in the Technology Management.</a:t>
            </a:r>
          </a:p>
          <a:p>
            <a:endParaRPr lang="en-US" altLang="zh-CN" dirty="0"/>
          </a:p>
          <a:p>
            <a:r>
              <a:rPr lang="en-US" altLang="zh-CN" dirty="0"/>
              <a:t>Today, I’m excited to share with you my </a:t>
            </a:r>
            <a:r>
              <a:rPr lang="en-US" altLang="zh-CN" b="1" dirty="0"/>
              <a:t>Power BI case study project</a:t>
            </a:r>
            <a:r>
              <a:rPr lang="en-US" altLang="zh-CN" dirty="0"/>
              <a:t>, titled </a:t>
            </a:r>
            <a:r>
              <a:rPr lang="en-US" altLang="zh-CN" b="1" dirty="0"/>
              <a:t>“Impact of U.S. Tariff Increases on the Canadian Economy.”</a:t>
            </a:r>
            <a:endParaRPr lang="en-US" altLang="zh-CN" dirty="0"/>
          </a:p>
          <a:p>
            <a:endParaRPr lang="en-CA" altLang="zh-CN" dirty="0"/>
          </a:p>
          <a:p>
            <a:r>
              <a:rPr lang="en-CA" altLang="zh-CN" dirty="0"/>
              <a:t>During this project, I did some research, collected some data, created some charts using power BI and explored how the tariff on Canadian goods especially steel and aluminum affected Canada’s trade performance, key economic indicators, and </a:t>
            </a:r>
            <a:r>
              <a:rPr lang="en-US" altLang="zh-CN" dirty="0"/>
              <a:t>industrial</a:t>
            </a:r>
            <a:r>
              <a:rPr lang="en-CA" altLang="zh-CN" dirty="0"/>
              <a:t> sectors.</a:t>
            </a:r>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a:t>
            </a:fld>
            <a:endParaRPr lang="zh-CN" altLang="en-US"/>
          </a:p>
        </p:txBody>
      </p:sp>
    </p:spTree>
    <p:extLst>
      <p:ext uri="{BB962C8B-B14F-4D97-AF65-F5344CB8AC3E}">
        <p14:creationId xmlns:p14="http://schemas.microsoft.com/office/powerpoint/2010/main" val="499281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b="1" dirty="0"/>
              <a:t>1.2 </a:t>
            </a:r>
            <a:r>
              <a:rPr lang="en-CA" altLang="zh-CN" b="1" dirty="0"/>
              <a:t>Trade with China</a:t>
            </a:r>
          </a:p>
          <a:p>
            <a:pPr marL="0" indent="0">
              <a:buNone/>
            </a:pPr>
            <a:r>
              <a:rPr lang="en-US" altLang="zh-CN" dirty="0"/>
              <a:t>Now, let’s compare that with </a:t>
            </a:r>
            <a:r>
              <a:rPr lang="en-US" altLang="zh-CN" b="1" dirty="0"/>
              <a:t>trade between Canada and China.</a:t>
            </a:r>
          </a:p>
          <a:p>
            <a:pPr marL="0" indent="0">
              <a:buNone/>
            </a:pPr>
            <a:endParaRPr lang="en-US" altLang="zh-CN" b="1" dirty="0"/>
          </a:p>
          <a:p>
            <a:pPr marL="0" indent="0">
              <a:buNone/>
            </a:pPr>
            <a:r>
              <a:rPr lang="en-US" altLang="zh-CN" dirty="0"/>
              <a:t>Here, we see a completely different story.</a:t>
            </a:r>
            <a:br>
              <a:rPr lang="en-US" altLang="zh-CN" dirty="0"/>
            </a:br>
            <a:r>
              <a:rPr lang="en-US" altLang="zh-CN" dirty="0"/>
              <a:t>Metal trade volumes with China remained </a:t>
            </a:r>
            <a:r>
              <a:rPr lang="en-US" altLang="zh-CN" b="1" dirty="0"/>
              <a:t>relatively stable</a:t>
            </a:r>
            <a:r>
              <a:rPr lang="en-US" altLang="zh-CN" dirty="0"/>
              <a:t> from 2017 to 2019,</a:t>
            </a:r>
            <a:br>
              <a:rPr lang="en-US" altLang="zh-CN" dirty="0"/>
            </a:br>
            <a:r>
              <a:rPr lang="en-US" altLang="zh-CN" dirty="0"/>
              <a:t>showing </a:t>
            </a:r>
            <a:r>
              <a:rPr lang="en-US" altLang="zh-CN" i="1" dirty="0"/>
              <a:t>no clear decline</a:t>
            </a:r>
            <a:r>
              <a:rPr lang="en-US" altLang="zh-CN" dirty="0"/>
              <a:t> after mid-2018 — unlike the sharp drop we saw with the U.S.</a:t>
            </a:r>
          </a:p>
          <a:p>
            <a:pPr marL="0" indent="0">
              <a:buNone/>
            </a:pPr>
            <a:endParaRPr lang="en-US" altLang="zh-CN" b="1" dirty="0"/>
          </a:p>
          <a:p>
            <a:pPr marL="0" indent="0">
              <a:buNone/>
            </a:pPr>
            <a:r>
              <a:rPr lang="en-US" altLang="zh-CN" dirty="0"/>
              <a:t>The same pattern appears in </a:t>
            </a:r>
            <a:r>
              <a:rPr lang="en-US" altLang="zh-CN" b="1" dirty="0"/>
              <a:t>consumer goods trade</a:t>
            </a:r>
            <a:r>
              <a:rPr lang="en-US" altLang="zh-CN" dirty="0"/>
              <a:t> —</a:t>
            </a:r>
            <a:br>
              <a:rPr lang="en-US" altLang="zh-CN" dirty="0"/>
            </a:br>
            <a:r>
              <a:rPr lang="en-US" altLang="zh-CN" dirty="0"/>
              <a:t>imports from China stayed high and steady, meaning </a:t>
            </a:r>
            <a:r>
              <a:rPr lang="en-US" altLang="zh-CN" b="1" dirty="0"/>
              <a:t>China’s trade was unaffected by the U.S.-Canada tariff conflict</a:t>
            </a:r>
            <a:r>
              <a:rPr lang="en-US" altLang="zh-CN" dirty="0"/>
              <a:t>.</a:t>
            </a:r>
          </a:p>
          <a:p>
            <a:pPr marL="0" indent="0">
              <a:buNone/>
            </a:pPr>
            <a:endParaRPr lang="en-US" altLang="zh-CN" b="1" dirty="0"/>
          </a:p>
          <a:p>
            <a:pPr marL="0" indent="0">
              <a:buNone/>
            </a:pPr>
            <a:r>
              <a:rPr lang="en-US" altLang="zh-CN" dirty="0"/>
              <a:t>This comparison tells us something crucial:</a:t>
            </a:r>
            <a:br>
              <a:rPr lang="en-US" altLang="zh-CN" dirty="0"/>
            </a:br>
            <a:r>
              <a:rPr lang="en-US" altLang="zh-CN" dirty="0"/>
              <a:t>The trade shock was </a:t>
            </a:r>
            <a:r>
              <a:rPr lang="en-US" altLang="zh-CN" b="1" dirty="0"/>
              <a:t>specific</a:t>
            </a:r>
            <a:r>
              <a:rPr lang="en-US" altLang="zh-CN" dirty="0"/>
              <a:t>, not global — it was specific to the U.S.-Canada relationship.</a:t>
            </a:r>
            <a:endParaRPr lang="en-US" altLang="zh-CN" b="1" dirty="0"/>
          </a:p>
          <a:p>
            <a:endParaRPr lang="en-CA" altLang="zh-CN"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10</a:t>
            </a:fld>
            <a:endParaRPr lang="zh-CN" altLang="en-US"/>
          </a:p>
        </p:txBody>
      </p:sp>
    </p:spTree>
    <p:extLst>
      <p:ext uri="{BB962C8B-B14F-4D97-AF65-F5344CB8AC3E}">
        <p14:creationId xmlns:p14="http://schemas.microsoft.com/office/powerpoint/2010/main" val="5261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1" dirty="0"/>
              <a:t>2.</a:t>
            </a:r>
            <a:r>
              <a:rPr lang="zh-CN" altLang="en-US" b="1" dirty="0"/>
              <a:t> </a:t>
            </a:r>
            <a:r>
              <a:rPr lang="en-CA" altLang="zh-CN" b="1" dirty="0"/>
              <a:t>Price-Based Indicators (IPPI &amp; CPI)</a:t>
            </a:r>
          </a:p>
          <a:p>
            <a:endParaRPr lang="en-CA" altLang="zh-CN" dirty="0"/>
          </a:p>
          <a:p>
            <a:r>
              <a:rPr lang="en-US" altLang="zh-CN" dirty="0"/>
              <a:t>Next, let’s look at </a:t>
            </a:r>
            <a:r>
              <a:rPr lang="en-US" altLang="zh-CN" b="1" dirty="0"/>
              <a:t>price indicators</a:t>
            </a:r>
            <a:r>
              <a:rPr lang="en-US" altLang="zh-CN" dirty="0"/>
              <a:t> —</a:t>
            </a:r>
            <a:br>
              <a:rPr lang="en-US" altLang="zh-CN" dirty="0"/>
            </a:br>
            <a:r>
              <a:rPr lang="en-US" altLang="zh-CN" dirty="0"/>
              <a:t>specifically, the </a:t>
            </a:r>
            <a:r>
              <a:rPr lang="en-US" altLang="zh-CN" i="1" dirty="0"/>
              <a:t>Industrial Product Price Index (IPPI)</a:t>
            </a:r>
            <a:r>
              <a:rPr lang="en-US" altLang="zh-CN" dirty="0"/>
              <a:t> and the </a:t>
            </a:r>
            <a:r>
              <a:rPr lang="en-US" altLang="zh-CN" i="1" dirty="0"/>
              <a:t>Consumer Price Index (CPI)</a:t>
            </a:r>
            <a:r>
              <a:rPr lang="en-US" altLang="zh-CN" dirty="0"/>
              <a:t>.</a:t>
            </a:r>
          </a:p>
          <a:p>
            <a:endParaRPr lang="en-US" altLang="zh-CN" dirty="0"/>
          </a:p>
          <a:p>
            <a:r>
              <a:rPr lang="en-US" altLang="zh-CN" dirty="0"/>
              <a:t>The IPPI — mainly for metals and manufacturing — rose steadily before mid-2018,</a:t>
            </a:r>
            <a:br>
              <a:rPr lang="en-US" altLang="zh-CN" dirty="0"/>
            </a:br>
            <a:r>
              <a:rPr lang="en-US" altLang="zh-CN" dirty="0"/>
              <a:t>peaking right after the tariffs were introduced, and then </a:t>
            </a:r>
            <a:r>
              <a:rPr lang="en-US" altLang="zh-CN" b="1" dirty="0"/>
              <a:t>fell sharply</a:t>
            </a:r>
            <a:r>
              <a:rPr lang="en-US" altLang="zh-CN" dirty="0"/>
              <a:t> afterwards.</a:t>
            </a:r>
          </a:p>
          <a:p>
            <a:endParaRPr lang="en-US" altLang="zh-CN" dirty="0"/>
          </a:p>
          <a:p>
            <a:r>
              <a:rPr lang="en-US" altLang="zh-CN" dirty="0"/>
              <a:t>That’s a bit counterintuitive — tariffs usually push prices </a:t>
            </a:r>
            <a:r>
              <a:rPr lang="en-US" altLang="zh-CN" i="1" dirty="0"/>
              <a:t>up</a:t>
            </a:r>
            <a:r>
              <a:rPr lang="en-US" altLang="zh-CN" dirty="0"/>
              <a:t>,</a:t>
            </a:r>
            <a:br>
              <a:rPr lang="en-US" altLang="zh-CN" dirty="0"/>
            </a:br>
            <a:r>
              <a:rPr lang="en-US" altLang="zh-CN" dirty="0"/>
              <a:t>but here, producers likely </a:t>
            </a:r>
            <a:r>
              <a:rPr lang="en-US" altLang="zh-CN" b="1" dirty="0"/>
              <a:t>absorbed costs</a:t>
            </a:r>
            <a:r>
              <a:rPr lang="en-US" altLang="zh-CN" dirty="0"/>
              <a:t> to stay competitive, or global demand weakened.</a:t>
            </a:r>
          </a:p>
          <a:p>
            <a:endParaRPr lang="en-US" altLang="zh-CN" dirty="0"/>
          </a:p>
          <a:p>
            <a:r>
              <a:rPr lang="en-US" altLang="zh-CN" dirty="0"/>
              <a:t>The CPI, covering consumer categories like food, gasoline, and durable goods,</a:t>
            </a:r>
            <a:br>
              <a:rPr lang="en-US" altLang="zh-CN" dirty="0"/>
            </a:br>
            <a:r>
              <a:rPr lang="en-US" altLang="zh-CN" dirty="0"/>
              <a:t>stayed mostly flat — no sign of inflation despite the tariffs.</a:t>
            </a:r>
          </a:p>
          <a:p>
            <a:endParaRPr lang="en-US" altLang="zh-CN" dirty="0"/>
          </a:p>
          <a:p>
            <a:r>
              <a:rPr lang="en-US" altLang="zh-CN" dirty="0"/>
              <a:t>In short: tariffs didn’t trigger higher prices —</a:t>
            </a:r>
            <a:br>
              <a:rPr lang="en-US" altLang="zh-CN" dirty="0"/>
            </a:br>
            <a:r>
              <a:rPr lang="en-US" altLang="zh-CN" dirty="0"/>
              <a:t>instead, they created a </a:t>
            </a:r>
            <a:r>
              <a:rPr lang="en-US" altLang="zh-CN" i="1" dirty="0"/>
              <a:t>deflationary</a:t>
            </a:r>
            <a:r>
              <a:rPr lang="en-US" altLang="zh-CN" dirty="0"/>
              <a:t> environment in late 2018–2019.</a:t>
            </a:r>
          </a:p>
          <a:p>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11</a:t>
            </a:fld>
            <a:endParaRPr lang="zh-CN" altLang="en-US"/>
          </a:p>
        </p:txBody>
      </p:sp>
    </p:spTree>
    <p:extLst>
      <p:ext uri="{BB962C8B-B14F-4D97-AF65-F5344CB8AC3E}">
        <p14:creationId xmlns:p14="http://schemas.microsoft.com/office/powerpoint/2010/main" val="145702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3. Labour Force Response</a:t>
            </a:r>
          </a:p>
          <a:p>
            <a:endParaRPr lang="en-CA"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let’s examine the </a:t>
            </a:r>
            <a:r>
              <a:rPr lang="en-US" altLang="zh-CN" b="1" dirty="0" err="1"/>
              <a:t>labour</a:t>
            </a:r>
            <a:r>
              <a:rPr lang="en-US" altLang="zh-CN" b="1" dirty="0"/>
              <a:t> market response</a:t>
            </a:r>
            <a:r>
              <a:rPr lang="en-US" altLang="zh-CN" dirty="0"/>
              <a:t>.</a:t>
            </a:r>
          </a:p>
          <a:p>
            <a:endParaRPr lang="en-CA" altLang="zh-CN" b="1" dirty="0"/>
          </a:p>
          <a:p>
            <a:r>
              <a:rPr lang="en-US" altLang="zh-CN" dirty="0"/>
              <a:t>The top chart shows the overall unemployment rate —</a:t>
            </a:r>
            <a:br>
              <a:rPr lang="en-US" altLang="zh-CN" dirty="0"/>
            </a:br>
            <a:r>
              <a:rPr lang="en-US" altLang="zh-CN" dirty="0"/>
              <a:t>steadily declining through 2017–2018,</a:t>
            </a:r>
          </a:p>
          <a:p>
            <a:r>
              <a:rPr lang="en-US" altLang="zh-CN" dirty="0"/>
              <a:t>but showing a slight uptick after mid-2018, coinciding with the tariff period.</a:t>
            </a:r>
          </a:p>
          <a:p>
            <a:endParaRPr lang="en-US" altLang="zh-CN" b="1" dirty="0"/>
          </a:p>
          <a:p>
            <a:r>
              <a:rPr lang="en-US" altLang="zh-CN" dirty="0"/>
              <a:t>The bottom chart focuses on </a:t>
            </a:r>
            <a:r>
              <a:rPr lang="en-US" altLang="zh-CN" b="1" dirty="0"/>
              <a:t>manufacturing employment</a:t>
            </a:r>
            <a:r>
              <a:rPr lang="en-US" altLang="zh-CN" dirty="0"/>
              <a:t>,</a:t>
            </a:r>
            <a:br>
              <a:rPr lang="en-US" altLang="zh-CN" dirty="0"/>
            </a:br>
            <a:r>
              <a:rPr lang="en-US" altLang="zh-CN" dirty="0"/>
              <a:t>and here, the effect is stronger — employment peaked in early 2018 and </a:t>
            </a:r>
            <a:r>
              <a:rPr lang="en-US" altLang="zh-CN" b="1" dirty="0"/>
              <a:t>fell </a:t>
            </a:r>
            <a:r>
              <a:rPr lang="en-US" altLang="zh-CN" dirty="0"/>
              <a:t>afterward.</a:t>
            </a:r>
          </a:p>
          <a:p>
            <a:endParaRPr lang="en-US" altLang="zh-CN" b="1" dirty="0"/>
          </a:p>
          <a:p>
            <a:r>
              <a:rPr lang="en-US" altLang="zh-CN" dirty="0"/>
              <a:t>This indicates that </a:t>
            </a:r>
            <a:r>
              <a:rPr lang="en-US" altLang="zh-CN" b="1" dirty="0"/>
              <a:t>tariff pressure hit manufacturing jobs directly</a:t>
            </a:r>
            <a:r>
              <a:rPr lang="en-US" altLang="zh-CN" dirty="0"/>
              <a:t>,</a:t>
            </a:r>
            <a:br>
              <a:rPr lang="en-US" altLang="zh-CN" dirty="0"/>
            </a:br>
            <a:r>
              <a:rPr lang="en-US" altLang="zh-CN" dirty="0"/>
              <a:t>while the broader </a:t>
            </a:r>
            <a:r>
              <a:rPr lang="en-US" altLang="zh-CN" dirty="0" err="1"/>
              <a:t>labour</a:t>
            </a:r>
            <a:r>
              <a:rPr lang="en-US" altLang="zh-CN" dirty="0"/>
              <a:t> market stayed relatively stable.</a:t>
            </a:r>
          </a:p>
          <a:p>
            <a:endParaRPr lang="en-US" altLang="zh-CN" b="1" dirty="0"/>
          </a:p>
          <a:p>
            <a:endParaRPr lang="en-US" altLang="zh-CN" b="1" dirty="0"/>
          </a:p>
          <a:p>
            <a:r>
              <a:rPr lang="en-US" altLang="zh-CN" b="1" dirty="0"/>
              <a:t>4. </a:t>
            </a:r>
            <a:r>
              <a:rPr lang="en-CA" altLang="zh-CN" b="1" dirty="0"/>
              <a:t>Wrap-up Transition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to summarize, our univariate analysis shows: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 Metal trade and manufacturing were the most sensitive to tariffs;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 Consumer trade and prices remained stable;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 And the employment impact was localized, not nationwide.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12</a:t>
            </a:fld>
            <a:endParaRPr lang="zh-CN" altLang="en-US"/>
          </a:p>
        </p:txBody>
      </p:sp>
    </p:spTree>
    <p:extLst>
      <p:ext uri="{BB962C8B-B14F-4D97-AF65-F5344CB8AC3E}">
        <p14:creationId xmlns:p14="http://schemas.microsoft.com/office/powerpoint/2010/main" val="54661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1. What is Multivariate Analysis?</a:t>
            </a:r>
            <a:r>
              <a:rPr lang="zh-CN" altLang="en-CA" b="1" dirty="0"/>
              <a:t>（</a:t>
            </a:r>
            <a:r>
              <a:rPr lang="zh-CN" altLang="en-US" b="1" dirty="0"/>
              <a:t>什么是多变量分析？）</a:t>
            </a:r>
            <a:endParaRPr lang="en-CA" altLang="zh-CN" b="1" dirty="0"/>
          </a:p>
          <a:p>
            <a:r>
              <a:rPr lang="en-US" altLang="zh-CN" dirty="0"/>
              <a:t>Now we move to </a:t>
            </a:r>
            <a:r>
              <a:rPr lang="en-US" altLang="zh-CN" b="1" dirty="0"/>
              <a:t>multivariate analysis</a:t>
            </a:r>
            <a:r>
              <a:rPr lang="en-US" altLang="zh-CN" dirty="0"/>
              <a:t> — where we connect those variables to see how they interact.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short, univariate analysis tells us “what changed,”</a:t>
            </a:r>
            <a:br>
              <a:rPr lang="en-US" altLang="zh-CN" dirty="0"/>
            </a:br>
            <a:r>
              <a:rPr lang="en-US" altLang="zh-CN" dirty="0"/>
              <a:t>while multivariate analysis helps us understand </a:t>
            </a:r>
            <a:r>
              <a:rPr lang="en-US" altLang="zh-CN" b="1" dirty="0"/>
              <a:t>“why it changed.”</a:t>
            </a:r>
            <a:endParaRPr lang="en-US" altLang="zh-CN" dirty="0"/>
          </a:p>
          <a:p>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we overlay multiple indicators — tariff rates, trade volumes, GDP, employment, and prices — to discover the relationships among them.</a:t>
            </a:r>
          </a:p>
          <a:p>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Think of this section as putting puzzle pieces together to see the full economic picture.</a:t>
            </a:r>
          </a:p>
          <a:p>
            <a:endParaRPr lang="en-CA" altLang="zh-CN" dirty="0"/>
          </a:p>
          <a:p>
            <a:r>
              <a:rPr lang="en-US" altLang="zh-CN" b="1" dirty="0"/>
              <a:t>Let’s go through each dashboard page</a:t>
            </a:r>
            <a:endParaRPr lang="en-CA" altLang="zh-CN" b="1" dirty="0"/>
          </a:p>
          <a:p>
            <a:endParaRPr lang="en-CA" altLang="zh-CN" dirty="0"/>
          </a:p>
          <a:p>
            <a:pPr marL="228600" indent="-228600">
              <a:buAutoNum type="arabicPeriod"/>
            </a:pPr>
            <a:r>
              <a:rPr lang="en-US" altLang="zh-CN" b="1" dirty="0"/>
              <a:t>Tariff Rate vs Metal Trade Volume</a:t>
            </a:r>
          </a:p>
          <a:p>
            <a:pPr marL="0" indent="0">
              <a:buNone/>
            </a:pPr>
            <a:r>
              <a:rPr lang="en-US" altLang="zh-CN" dirty="0"/>
              <a:t>This chart combines </a:t>
            </a:r>
            <a:r>
              <a:rPr lang="en-US" altLang="zh-CN" b="1" dirty="0"/>
              <a:t>U.S. tariff rate</a:t>
            </a:r>
            <a:r>
              <a:rPr lang="en-US" altLang="zh-CN" dirty="0"/>
              <a:t> and </a:t>
            </a:r>
            <a:r>
              <a:rPr lang="en-US" altLang="zh-CN" b="1" dirty="0"/>
              <a:t>metal trade volume</a:t>
            </a:r>
            <a:r>
              <a:rPr lang="en-US" altLang="zh-CN" dirty="0"/>
              <a:t> between Canada and the U.S. .</a:t>
            </a:r>
          </a:p>
          <a:p>
            <a:pPr marL="0" indent="0">
              <a:buNone/>
            </a:pPr>
            <a:endParaRPr lang="en-US" altLang="zh-CN" b="1" dirty="0"/>
          </a:p>
          <a:p>
            <a:pPr marL="0" indent="0">
              <a:buNone/>
            </a:pPr>
            <a:r>
              <a:rPr lang="en-US" altLang="zh-CN" dirty="0"/>
              <a:t>When tariffs were introduced in June 2018, reaching nearly 17%, metal imports dropped sharply within a few months.</a:t>
            </a:r>
          </a:p>
          <a:p>
            <a:pPr marL="0" indent="0">
              <a:buNone/>
            </a:pPr>
            <a:endParaRPr lang="en-US" altLang="zh-CN" b="1" dirty="0"/>
          </a:p>
          <a:p>
            <a:pPr marL="0" indent="0">
              <a:buNone/>
            </a:pPr>
            <a:r>
              <a:rPr lang="en-US" altLang="zh-CN" dirty="0"/>
              <a:t>Exports also declined but less dramatically.</a:t>
            </a:r>
          </a:p>
          <a:p>
            <a:pPr marL="0" indent="0">
              <a:buNone/>
            </a:pPr>
            <a:br>
              <a:rPr lang="en-US" altLang="zh-CN" dirty="0"/>
            </a:br>
            <a:r>
              <a:rPr lang="en-US" altLang="zh-CN" dirty="0"/>
              <a:t>After tariffs were removed in mid-2019, trade rebounded slightly — but never returned to pre-tariff levels.</a:t>
            </a:r>
          </a:p>
          <a:p>
            <a:pPr marL="0" indent="0">
              <a:buNone/>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shows a </a:t>
            </a:r>
            <a:r>
              <a:rPr lang="en-US" altLang="zh-CN" b="1" dirty="0"/>
              <a:t>clear inverse relationship</a:t>
            </a:r>
            <a:r>
              <a:rPr lang="en-US" altLang="zh-CN" dirty="0"/>
              <a:t> between tariff rates and trade activity.</a:t>
            </a:r>
          </a:p>
          <a:p>
            <a:pPr marL="0" indent="0">
              <a:buNone/>
            </a:pPr>
            <a:endParaRPr lang="en-CA" altLang="zh-CN" b="1" dirty="0"/>
          </a:p>
          <a:p>
            <a:pPr marL="0" indent="0">
              <a:buNone/>
            </a:pPr>
            <a:endParaRPr lang="en-CA" altLang="zh-CN" b="1" dirty="0"/>
          </a:p>
          <a:p>
            <a:pPr marL="0" indent="0">
              <a:buNone/>
            </a:pPr>
            <a:endParaRPr lang="en-CA" altLang="zh-CN" b="1" dirty="0"/>
          </a:p>
          <a:p>
            <a:pPr marL="0" indent="0">
              <a:buNone/>
            </a:pPr>
            <a:endParaRPr lang="zh-CN" altLang="en-US"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13</a:t>
            </a:fld>
            <a:endParaRPr lang="zh-CN" altLang="en-US"/>
          </a:p>
        </p:txBody>
      </p:sp>
    </p:spTree>
    <p:extLst>
      <p:ext uri="{BB962C8B-B14F-4D97-AF65-F5344CB8AC3E}">
        <p14:creationId xmlns:p14="http://schemas.microsoft.com/office/powerpoint/2010/main" val="350909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2. </a:t>
            </a:r>
            <a:r>
              <a:rPr lang="en-US" altLang="zh-CN" b="1" dirty="0"/>
              <a:t>Tariff Rate and GDP of Primary Metal Manufacturing</a:t>
            </a:r>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page connects </a:t>
            </a:r>
            <a:r>
              <a:rPr lang="en-US" altLang="zh-CN" b="1" dirty="0"/>
              <a:t>tariff rates</a:t>
            </a:r>
            <a:r>
              <a:rPr lang="en-US" altLang="zh-CN" dirty="0"/>
              <a:t> with the </a:t>
            </a:r>
            <a:r>
              <a:rPr lang="en-US" altLang="zh-CN" b="1" dirty="0"/>
              <a:t>GDP but not national wide, but Canada’s primary metal manufacturing sector.</a:t>
            </a:r>
            <a:endParaRPr lang="en-US" altLang="zh-CN" dirty="0"/>
          </a:p>
          <a:p>
            <a:endParaRPr lang="en-CA" altLang="zh-CN" b="1" dirty="0"/>
          </a:p>
          <a:p>
            <a:r>
              <a:rPr lang="en-US" altLang="zh-CN" dirty="0"/>
              <a:t>We can see GDP peaking around $13.4 billion before the tariffs, then declining throughout 2018 and 2019.</a:t>
            </a:r>
            <a:br>
              <a:rPr lang="en-US" altLang="zh-CN" dirty="0"/>
            </a:br>
            <a:endParaRPr lang="en-US" altLang="zh-CN" dirty="0"/>
          </a:p>
          <a:p>
            <a:r>
              <a:rPr lang="en-US" altLang="zh-CN" dirty="0"/>
              <a:t>Even after tariffs were lifted, GDP did not fully recover.</a:t>
            </a:r>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explanation is straightforward: tariffs reduced export demand, increased production costs, and created uncertainty — all of which suppressed industrial output.</a:t>
            </a:r>
          </a:p>
          <a:p>
            <a:endParaRPr lang="en-CA" altLang="zh-CN" b="1" dirty="0"/>
          </a:p>
          <a:p>
            <a:endParaRPr lang="en-CA" altLang="zh-CN" b="1" dirty="0"/>
          </a:p>
          <a:p>
            <a:endParaRPr lang="en-CA" altLang="zh-CN"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14</a:t>
            </a:fld>
            <a:endParaRPr lang="zh-CN" altLang="en-US"/>
          </a:p>
        </p:txBody>
      </p:sp>
    </p:spTree>
    <p:extLst>
      <p:ext uri="{BB962C8B-B14F-4D97-AF65-F5344CB8AC3E}">
        <p14:creationId xmlns:p14="http://schemas.microsoft.com/office/powerpoint/2010/main" val="1684017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3. </a:t>
            </a:r>
            <a:r>
              <a:rPr lang="en-US" altLang="zh-CN" b="1" dirty="0"/>
              <a:t>Tariff Rate and Employment of Manufacturing</a:t>
            </a:r>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we compare </a:t>
            </a:r>
            <a:r>
              <a:rPr lang="en-US" altLang="zh-CN" b="1" dirty="0"/>
              <a:t>tariff rate</a:t>
            </a:r>
            <a:r>
              <a:rPr lang="en-US" altLang="zh-CN" dirty="0"/>
              <a:t> and </a:t>
            </a:r>
            <a:r>
              <a:rPr lang="en-US" altLang="zh-CN" b="1" dirty="0"/>
              <a:t>manufacturing unemployment rate.</a:t>
            </a:r>
            <a:endParaRPr lang="en-US" altLang="zh-CN" dirty="0"/>
          </a:p>
          <a:p>
            <a:endParaRPr lang="en-CA" altLang="zh-CN" b="1" dirty="0"/>
          </a:p>
          <a:p>
            <a:r>
              <a:rPr lang="en-US" altLang="zh-CN" dirty="0"/>
              <a:t>Before 2018, unemployment in manufacturing was trending down.</a:t>
            </a:r>
            <a:br>
              <a:rPr lang="en-US" altLang="zh-CN" dirty="0"/>
            </a:br>
            <a:r>
              <a:rPr lang="en-US" altLang="zh-CN" dirty="0"/>
              <a:t>During the tariff period, it climbed to around 4.5% — and even after mid-2019, it stayed high.</a:t>
            </a:r>
          </a:p>
          <a:p>
            <a:endParaRPr lang="en-US" altLang="zh-CN" b="1" dirty="0"/>
          </a:p>
          <a:p>
            <a:r>
              <a:rPr lang="en-US" altLang="zh-CN" dirty="0"/>
              <a:t>This suggests that </a:t>
            </a:r>
            <a:r>
              <a:rPr lang="en-US" altLang="zh-CN" b="1" dirty="0"/>
              <a:t>manufacturing jobs reacted with a delay</a:t>
            </a:r>
            <a:r>
              <a:rPr lang="en-US" altLang="zh-CN" dirty="0"/>
              <a:t> — once orders dropped, layoffs followed months later.</a:t>
            </a:r>
          </a:p>
          <a:p>
            <a:endParaRPr lang="en-US" altLang="zh-CN" b="1" dirty="0"/>
          </a:p>
          <a:p>
            <a:r>
              <a:rPr lang="en-US" altLang="zh-CN" dirty="0"/>
              <a:t>It confirms that trade policy shocks have </a:t>
            </a:r>
            <a:r>
              <a:rPr lang="en-US" altLang="zh-CN" b="1" dirty="0"/>
              <a:t>a lagged but lasting impact</a:t>
            </a:r>
            <a:r>
              <a:rPr lang="en-US" altLang="zh-CN" dirty="0"/>
              <a:t> on employment.</a:t>
            </a:r>
            <a:endParaRPr lang="zh-CN" altLang="en-US"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15</a:t>
            </a:fld>
            <a:endParaRPr lang="zh-CN" altLang="en-US"/>
          </a:p>
        </p:txBody>
      </p:sp>
    </p:spTree>
    <p:extLst>
      <p:ext uri="{BB962C8B-B14F-4D97-AF65-F5344CB8AC3E}">
        <p14:creationId xmlns:p14="http://schemas.microsoft.com/office/powerpoint/2010/main" val="3557905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4. IPPI vs Exchange Rate</a:t>
            </a:r>
          </a:p>
          <a:p>
            <a:endParaRPr lang="en-CA" altLang="zh-CN" b="1" dirty="0"/>
          </a:p>
          <a:p>
            <a:r>
              <a:rPr lang="en-US" altLang="zh-CN" dirty="0"/>
              <a:t>Finally, we analyze the link between </a:t>
            </a:r>
            <a:r>
              <a:rPr lang="en-US" altLang="zh-CN" b="1" dirty="0"/>
              <a:t>industrial producer prices (IPPI)</a:t>
            </a:r>
            <a:r>
              <a:rPr lang="en-US" altLang="zh-CN" dirty="0"/>
              <a:t> and the </a:t>
            </a:r>
            <a:r>
              <a:rPr lang="en-US" altLang="zh-CN" b="1" dirty="0"/>
              <a:t>exchange rate</a:t>
            </a:r>
            <a:r>
              <a:rPr lang="en-US" altLang="zh-CN" dirty="0"/>
              <a:t>.</a:t>
            </a:r>
          </a:p>
          <a:p>
            <a:endParaRPr lang="en-US" altLang="zh-CN" b="1" dirty="0"/>
          </a:p>
          <a:p>
            <a:r>
              <a:rPr lang="en-US" altLang="zh-CN" dirty="0"/>
              <a:t>Normally, when the Canadian dollar weakens, import costs rise — so IPPI should increase.</a:t>
            </a:r>
          </a:p>
          <a:p>
            <a:endParaRPr lang="en-US" altLang="zh-CN" b="1" dirty="0"/>
          </a:p>
          <a:p>
            <a:r>
              <a:rPr lang="en-US" altLang="zh-CN" dirty="0"/>
              <a:t>This indicates that producers </a:t>
            </a:r>
            <a:r>
              <a:rPr lang="en-US" altLang="zh-CN" b="1" dirty="0"/>
              <a:t>absorbed the higher costs</a:t>
            </a:r>
            <a:r>
              <a:rPr lang="en-US" altLang="zh-CN" dirty="0"/>
              <a:t> instead of passing them on to consumers,</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likely due to weak demand and competitive pressure in export markets.</a:t>
            </a:r>
          </a:p>
          <a:p>
            <a:endParaRPr lang="en-CA" altLang="zh-CN" b="1" dirty="0"/>
          </a:p>
          <a:p>
            <a:endParaRPr lang="en-CA" altLang="zh-CN" b="1" dirty="0"/>
          </a:p>
          <a:p>
            <a:r>
              <a:rPr lang="en-US" altLang="zh-CN" b="1" dirty="0"/>
              <a:t>Summary and Transition to Conclusion</a:t>
            </a:r>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summarize our multivariate analysis:</a:t>
            </a:r>
          </a:p>
          <a:p>
            <a:r>
              <a:rPr lang="zh-CN" altLang="en-US" b="1" dirty="0"/>
              <a:t>    </a:t>
            </a:r>
            <a:r>
              <a:rPr lang="en-CA" altLang="zh-CN" b="1" dirty="0"/>
              <a:t>*</a:t>
            </a:r>
            <a:r>
              <a:rPr lang="zh-CN" altLang="en-US" b="1" dirty="0"/>
              <a:t> </a:t>
            </a:r>
            <a:r>
              <a:rPr lang="en-US" altLang="zh-CN" dirty="0"/>
              <a:t>Tariffs had a </a:t>
            </a:r>
            <a:r>
              <a:rPr lang="en-US" altLang="zh-CN" b="1" dirty="0"/>
              <a:t>clear negative correlation</a:t>
            </a:r>
            <a:r>
              <a:rPr lang="en-US" altLang="zh-CN" dirty="0"/>
              <a:t> with trade and industrial GDP;</a:t>
            </a:r>
          </a:p>
          <a:p>
            <a:r>
              <a:rPr lang="en-US" altLang="zh-CN" b="1" dirty="0"/>
              <a:t>    * </a:t>
            </a:r>
            <a:r>
              <a:rPr lang="en-US" altLang="zh-CN" dirty="0"/>
              <a:t>Manufacturing employment fell with a </a:t>
            </a:r>
            <a:r>
              <a:rPr lang="en-US" altLang="zh-CN" b="1" dirty="0"/>
              <a:t>lagged effect</a:t>
            </a:r>
            <a:r>
              <a:rPr lang="en-US" altLang="zh-CN" dirty="0"/>
              <a:t>;</a:t>
            </a:r>
          </a:p>
          <a:p>
            <a:r>
              <a:rPr lang="en-CA" altLang="zh-CN" b="1" dirty="0"/>
              <a:t>    * </a:t>
            </a:r>
            <a:r>
              <a:rPr lang="en-US" altLang="zh-CN" dirty="0"/>
              <a:t>Prices stayed flat because producers absorbed costs;</a:t>
            </a:r>
          </a:p>
          <a:p>
            <a:r>
              <a:rPr lang="en-US" altLang="zh-CN" b="1" dirty="0"/>
              <a:t>    * </a:t>
            </a:r>
            <a:r>
              <a:rPr lang="en-US" altLang="zh-CN" dirty="0"/>
              <a:t>And even after tariffs were lifted, the economy did not fully bounce back — showing </a:t>
            </a:r>
            <a:r>
              <a:rPr lang="en-US" altLang="zh-CN" b="1" dirty="0"/>
              <a:t>long-term structural impacts.</a:t>
            </a:r>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16</a:t>
            </a:fld>
            <a:endParaRPr lang="zh-CN" altLang="en-US"/>
          </a:p>
        </p:txBody>
      </p:sp>
    </p:spTree>
    <p:extLst>
      <p:ext uri="{BB962C8B-B14F-4D97-AF65-F5344CB8AC3E}">
        <p14:creationId xmlns:p14="http://schemas.microsoft.com/office/powerpoint/2010/main" val="369565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altLang="zh-CN" b="1" dirty="0"/>
              <a:t>Policy Context &amp; Recap</a:t>
            </a:r>
            <a:r>
              <a:rPr lang="zh-CN" altLang="en-CA" b="1" dirty="0"/>
              <a:t>（</a:t>
            </a:r>
            <a:r>
              <a:rPr lang="zh-CN" altLang="en-US" b="1" dirty="0"/>
              <a:t>政策回顾与整体结论）</a:t>
            </a:r>
            <a:endParaRPr lang="en-CA" altLang="zh-CN" b="1" dirty="0"/>
          </a:p>
          <a:p>
            <a:pPr marL="0" indent="0">
              <a:buNone/>
            </a:pPr>
            <a:endParaRPr lang="en-CA"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wrap up our analysis with the big picture.</a:t>
            </a:r>
          </a:p>
          <a:p>
            <a:pPr marL="0" indent="0">
              <a:buNone/>
            </a:pPr>
            <a:endParaRPr lang="en-CA" altLang="zh-CN" b="1" dirty="0"/>
          </a:p>
          <a:p>
            <a:pPr marL="0" indent="0">
              <a:buNone/>
            </a:pPr>
            <a:r>
              <a:rPr lang="en-US" altLang="zh-CN" dirty="0"/>
              <a:t>In June 2018, the United States imposed tariffs of up to 25 percent on Canadian steel and 10 percent on aluminum products, lasting until May 2019.</a:t>
            </a:r>
          </a:p>
          <a:p>
            <a:pPr marL="0" indent="0">
              <a:buNone/>
            </a:pPr>
            <a:endParaRPr lang="en-US" altLang="zh-CN" b="1" dirty="0"/>
          </a:p>
          <a:p>
            <a:pPr marL="0" indent="0">
              <a:buNone/>
            </a:pPr>
            <a:r>
              <a:rPr lang="en-US" altLang="zh-CN" dirty="0"/>
              <a:t>Because over 80 percent of Canada’s metal exports go to the U.S., this policy immediately rippled through Canada’s trade, industry, and employment.</a:t>
            </a:r>
          </a:p>
          <a:p>
            <a:pPr marL="0" indent="0">
              <a:buNone/>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Power BI and official economic data, we were able to quantify those impacts and see how they unfolded across different sectors.</a:t>
            </a:r>
          </a:p>
          <a:p>
            <a:pPr marL="0" indent="0">
              <a:buNone/>
            </a:pPr>
            <a:endParaRPr lang="en-CA" altLang="zh-CN" b="1" dirty="0"/>
          </a:p>
          <a:p>
            <a:pPr marL="0" indent="0">
              <a:buNone/>
            </a:pPr>
            <a:endParaRPr lang="en-CA" altLang="zh-CN" b="1" dirty="0"/>
          </a:p>
          <a:p>
            <a:pPr marL="0" indent="0">
              <a:buNone/>
            </a:pPr>
            <a:r>
              <a:rPr lang="en-CA" altLang="zh-CN" b="1" dirty="0"/>
              <a:t>2. Summary of Data-Driven Findings </a:t>
            </a:r>
            <a:r>
              <a:rPr lang="zh-CN" altLang="en-CA" b="1" dirty="0"/>
              <a:t>（</a:t>
            </a:r>
            <a:r>
              <a:rPr lang="zh-CN" altLang="en-US" b="1" dirty="0"/>
              <a:t>数据驱动的主要发现）</a:t>
            </a:r>
            <a:endParaRPr lang="en-CA" altLang="zh-CN" b="1" dirty="0"/>
          </a:p>
          <a:p>
            <a:pPr marL="0" indent="0">
              <a:buNone/>
            </a:pPr>
            <a:r>
              <a:rPr lang="en-US" altLang="zh-CN" dirty="0"/>
              <a:t>Here’s a summary of our key findings from the data:</a:t>
            </a:r>
          </a:p>
          <a:p>
            <a:pPr marL="0" indent="0">
              <a:buNone/>
            </a:pPr>
            <a:r>
              <a:rPr lang="en-US" altLang="zh-CN" dirty="0"/>
              <a:t>• </a:t>
            </a:r>
            <a:r>
              <a:rPr lang="en-US" altLang="zh-CN" b="1" dirty="0"/>
              <a:t>Trade Volume</a:t>
            </a:r>
            <a:r>
              <a:rPr lang="en-US" altLang="zh-CN" dirty="0"/>
              <a:t> – Metal imports and exports with the U.S. plunged during the tariff period.</a:t>
            </a:r>
            <a:br>
              <a:rPr lang="en-US" altLang="zh-CN" dirty="0"/>
            </a:br>
            <a:r>
              <a:rPr lang="en-US" altLang="zh-CN" dirty="0"/>
              <a:t>• </a:t>
            </a:r>
            <a:r>
              <a:rPr lang="en-US" altLang="zh-CN" b="1" dirty="0"/>
              <a:t>GDP in the Metal Sector</a:t>
            </a:r>
            <a:r>
              <a:rPr lang="en-US" altLang="zh-CN" dirty="0"/>
              <a:t> – Dropped significantly after tariffs and never fully recovered.</a:t>
            </a:r>
            <a:br>
              <a:rPr lang="en-US" altLang="zh-CN" dirty="0"/>
            </a:br>
            <a:r>
              <a:rPr lang="en-US" altLang="zh-CN" dirty="0"/>
              <a:t>• </a:t>
            </a:r>
            <a:r>
              <a:rPr lang="en-US" altLang="zh-CN" b="1" dirty="0"/>
              <a:t>Price Indices (IPPI/CPI)</a:t>
            </a:r>
            <a:r>
              <a:rPr lang="en-US" altLang="zh-CN" dirty="0"/>
              <a:t> – Instead of rising, they fell, suggesting cost absorption and weaker demand.</a:t>
            </a:r>
            <a:br>
              <a:rPr lang="en-US" altLang="zh-CN" dirty="0"/>
            </a:br>
            <a:r>
              <a:rPr lang="en-US" altLang="zh-CN" dirty="0"/>
              <a:t>• </a:t>
            </a:r>
            <a:r>
              <a:rPr lang="en-US" altLang="zh-CN" b="1" dirty="0"/>
              <a:t>Employment</a:t>
            </a:r>
            <a:r>
              <a:rPr lang="en-US" altLang="zh-CN" dirty="0"/>
              <a:t> – Manufacturing jobs declined, with a lagged increase in unemployment.</a:t>
            </a:r>
            <a:br>
              <a:rPr lang="en-US" altLang="zh-CN" dirty="0"/>
            </a:br>
            <a:r>
              <a:rPr lang="en-US" altLang="zh-CN" dirty="0"/>
              <a:t>• </a:t>
            </a:r>
            <a:r>
              <a:rPr lang="en-US" altLang="zh-CN" b="1" dirty="0"/>
              <a:t>U.S. Dependence</a:t>
            </a:r>
            <a:r>
              <a:rPr lang="en-US" altLang="zh-CN" dirty="0"/>
              <a:t> – Over 80 percent of trade with top partners was U.S.-based, amplifying the impact.</a:t>
            </a:r>
            <a:endParaRPr lang="zh-CN" altLang="en-US" b="1" dirty="0"/>
          </a:p>
          <a:p>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short, the tariffs caused clear sector-specific damage — especially to industrial and labor-intensive areas — even though Canada’s macro economy remained largely resilient.</a:t>
            </a:r>
          </a:p>
          <a:p>
            <a:endParaRPr lang="en-CA" altLang="zh-CN" dirty="0"/>
          </a:p>
          <a:p>
            <a:endParaRPr lang="en-CA" altLang="zh-CN" dirty="0"/>
          </a:p>
          <a:p>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17</a:t>
            </a:fld>
            <a:endParaRPr lang="zh-CN" altLang="en-US"/>
          </a:p>
        </p:txBody>
      </p:sp>
    </p:spTree>
    <p:extLst>
      <p:ext uri="{BB962C8B-B14F-4D97-AF65-F5344CB8AC3E}">
        <p14:creationId xmlns:p14="http://schemas.microsoft.com/office/powerpoint/2010/main" val="334990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altLang="zh-CN" b="1" dirty="0"/>
              <a:t>Strategic 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Based on these insights, we propose a set of targeted recommendations:</a:t>
            </a:r>
          </a:p>
          <a:p>
            <a:r>
              <a:rPr lang="en-US" altLang="zh-CN" dirty="0"/>
              <a:t>• </a:t>
            </a:r>
            <a:r>
              <a:rPr lang="en-US" altLang="zh-CN" b="1" dirty="0"/>
              <a:t>Reduce U.S. Dependence:</a:t>
            </a:r>
            <a:r>
              <a:rPr lang="en-US" altLang="zh-CN" dirty="0"/>
              <a:t> Diversify export markets through free trade agreements with the EU and Asia-Pacific regions, and support exporters with trade financing.</a:t>
            </a:r>
          </a:p>
          <a:p>
            <a:r>
              <a:rPr lang="en-US" altLang="zh-CN" dirty="0"/>
              <a:t>• </a:t>
            </a:r>
            <a:r>
              <a:rPr lang="en-US" altLang="zh-CN" b="1" dirty="0"/>
              <a:t>Stabilize the Metal Sector:</a:t>
            </a:r>
            <a:r>
              <a:rPr lang="en-US" altLang="zh-CN" dirty="0"/>
              <a:t> Provide short-term subsidies to offset losses and long-term R&amp;D incentives to foster industrial innovation.</a:t>
            </a:r>
          </a:p>
          <a:p>
            <a:r>
              <a:rPr lang="en-US" altLang="zh-CN" dirty="0"/>
              <a:t>• </a:t>
            </a:r>
            <a:r>
              <a:rPr lang="en-US" altLang="zh-CN" b="1" dirty="0"/>
              <a:t>Address Price and Supply Risks:</a:t>
            </a:r>
            <a:r>
              <a:rPr lang="en-US" altLang="zh-CN" dirty="0"/>
              <a:t> Invest in supply chain infrastructure and introduce price monitoring for key industrial inputs.</a:t>
            </a:r>
          </a:p>
          <a:p>
            <a:r>
              <a:rPr lang="en-US" altLang="zh-CN" dirty="0"/>
              <a:t>• </a:t>
            </a:r>
            <a:r>
              <a:rPr lang="en-US" altLang="zh-CN" b="1" dirty="0"/>
              <a:t>Support Employment Recovery:</a:t>
            </a:r>
            <a:r>
              <a:rPr lang="en-US" altLang="zh-CN" dirty="0"/>
              <a:t> Launch retraining and up-skilling programs for manufacturing workers and youth employment initiatives in industrial regions.</a:t>
            </a:r>
          </a:p>
          <a:p>
            <a:endParaRPr lang="en-US" altLang="zh-CN" dirty="0"/>
          </a:p>
          <a:p>
            <a:r>
              <a:rPr lang="en-US" altLang="zh-CN" dirty="0"/>
              <a:t>In other words, Canada needs a </a:t>
            </a:r>
            <a:r>
              <a:rPr lang="en-US" altLang="zh-CN" b="1" dirty="0"/>
              <a:t>data-driven, multi-pronged strategy</a:t>
            </a:r>
            <a:r>
              <a:rPr lang="en-US" altLang="zh-CN" dirty="0"/>
              <a:t> — reduce reliance, reinforce resilience, and rebuild competitiveness.</a:t>
            </a:r>
          </a:p>
          <a:p>
            <a:pPr marL="0" indent="0">
              <a:buNone/>
            </a:pPr>
            <a:endParaRPr lang="en-CA" altLang="zh-CN" b="1" dirty="0"/>
          </a:p>
          <a:p>
            <a:pPr marL="0" indent="0">
              <a:buNone/>
            </a:pPr>
            <a:endParaRPr lang="en-CA" altLang="zh-CN" b="1" dirty="0"/>
          </a:p>
          <a:p>
            <a:pPr marL="0" indent="0">
              <a:buNone/>
            </a:pPr>
            <a:r>
              <a:rPr lang="en-CA" altLang="zh-CN" b="1" dirty="0"/>
              <a:t>2. Final Closing Statement</a:t>
            </a:r>
          </a:p>
          <a:p>
            <a:r>
              <a:rPr lang="en-US" altLang="zh-CN" dirty="0"/>
              <a:t>To conclude, this project shows how data analytics can turn a policy event into measurable insights.</a:t>
            </a:r>
          </a:p>
          <a:p>
            <a:endParaRPr lang="en-US" altLang="zh-CN" dirty="0"/>
          </a:p>
          <a:p>
            <a:r>
              <a:rPr lang="en-US" altLang="zh-CN" dirty="0"/>
              <a:t>Trade policies come and go, but their impacts linger — and only through continuous, evidence-based monitoring can countries stay resilient in the global economy.</a:t>
            </a:r>
          </a:p>
          <a:p>
            <a:endParaRPr lang="en-US" altLang="zh-CN" dirty="0"/>
          </a:p>
          <a:p>
            <a:r>
              <a:rPr lang="en-US" altLang="zh-CN" dirty="0"/>
              <a:t>Thank you for listening — and I hope this analysis inspires you to see how Power BI and data can tell a story far beyond the numbers.</a:t>
            </a:r>
          </a:p>
          <a:p>
            <a:pPr marL="0" indent="0">
              <a:buNone/>
            </a:pPr>
            <a:endParaRPr lang="en-CA" altLang="zh-CN"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18</a:t>
            </a:fld>
            <a:endParaRPr lang="zh-CN" altLang="en-US"/>
          </a:p>
        </p:txBody>
      </p:sp>
    </p:spTree>
    <p:extLst>
      <p:ext uri="{BB962C8B-B14F-4D97-AF65-F5344CB8AC3E}">
        <p14:creationId xmlns:p14="http://schemas.microsoft.com/office/powerpoint/2010/main" val="327807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today’s presentation, I will walk you through the </a:t>
            </a:r>
            <a:r>
              <a:rPr lang="en-US" altLang="zh-CN" b="1" dirty="0"/>
              <a:t>entire project process</a:t>
            </a:r>
            <a:r>
              <a:rPr lang="en-US" altLang="zh-CN" dirty="0"/>
              <a:t> — </a:t>
            </a:r>
          </a:p>
          <a:p>
            <a:r>
              <a:rPr lang="en-US" altLang="zh-CN" dirty="0"/>
              <a:t>from how I selected the topic and designed the research framework, to how I collected, cleaned, and visualized data using Power BI.</a:t>
            </a:r>
          </a:p>
          <a:p>
            <a:endParaRPr lang="en-US" altLang="zh-CN" b="1" dirty="0"/>
          </a:p>
          <a:p>
            <a:r>
              <a:rPr lang="en-US" altLang="zh-CN" dirty="0"/>
              <a:t>Specifically, our presentation will cover six main parts:</a:t>
            </a:r>
            <a:br>
              <a:rPr lang="en-US" altLang="zh-CN" dirty="0"/>
            </a:br>
            <a:r>
              <a:rPr lang="en-US" altLang="zh-CN" dirty="0"/>
              <a:t>    1. </a:t>
            </a:r>
            <a:r>
              <a:rPr lang="en-US" altLang="zh-CN" b="1" dirty="0"/>
              <a:t>Project Overview</a:t>
            </a:r>
            <a:r>
              <a:rPr lang="en-US" altLang="zh-CN" dirty="0"/>
              <a:t> – the background, objectives, and scope of our study;</a:t>
            </a:r>
          </a:p>
          <a:p>
            <a:r>
              <a:rPr lang="en-US" altLang="zh-CN" b="1" dirty="0"/>
              <a:t>    2. Data Planning and Design</a:t>
            </a:r>
            <a:r>
              <a:rPr lang="en-US" altLang="zh-CN" dirty="0"/>
              <a:t> – how I identified the data I needed;</a:t>
            </a:r>
          </a:p>
          <a:p>
            <a:r>
              <a:rPr lang="en-US" altLang="zh-CN" b="1" dirty="0"/>
              <a:t>    3. Data Cleaning and Transformation</a:t>
            </a:r>
            <a:r>
              <a:rPr lang="en-US" altLang="zh-CN" dirty="0"/>
              <a:t> – how I prepared the data for analysis;</a:t>
            </a:r>
          </a:p>
          <a:p>
            <a:r>
              <a:rPr lang="en-US" altLang="zh-CN" b="1" dirty="0"/>
              <a:t>    4. Dashboard Development in Power BI</a:t>
            </a:r>
            <a:r>
              <a:rPr lang="en-US" altLang="zh-CN" dirty="0"/>
              <a:t> – how we built and structured the visualizations;</a:t>
            </a:r>
          </a:p>
          <a:p>
            <a:r>
              <a:rPr lang="en-US" altLang="zh-CN" b="1" dirty="0"/>
              <a:t>    5. Key Insights and Findings</a:t>
            </a:r>
            <a:r>
              <a:rPr lang="en-US" altLang="zh-CN" dirty="0"/>
              <a:t> – what we discovered from the data;</a:t>
            </a:r>
          </a:p>
          <a:p>
            <a:r>
              <a:rPr lang="en-US" altLang="zh-CN" b="1" dirty="0"/>
              <a:t>    6. Conclusions and Policy Recommendations</a:t>
            </a:r>
            <a:r>
              <a:rPr lang="en-US" altLang="zh-CN" dirty="0"/>
              <a:t> – what our analysis suggests for decision-makers.</a:t>
            </a:r>
          </a:p>
          <a:p>
            <a:endParaRPr lang="en-US" altLang="zh-CN" b="1" dirty="0"/>
          </a:p>
          <a:p>
            <a:r>
              <a:rPr lang="en-US" altLang="zh-CN" dirty="0"/>
              <a:t>By the end of this session, I hope you’ll have a clear understanding of how we applied analytical thinking and visualization tools to explore a real-world economic issue.</a:t>
            </a:r>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begin with the first part — the </a:t>
            </a:r>
            <a:r>
              <a:rPr lang="en-US" altLang="zh-CN" b="1" dirty="0"/>
              <a:t>Project Overview</a:t>
            </a:r>
            <a:r>
              <a:rPr lang="en-US" altLang="zh-CN" dirty="0"/>
              <a:t>.</a:t>
            </a:r>
          </a:p>
          <a:p>
            <a:endParaRPr lang="en-CA" altLang="zh-CN"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2</a:t>
            </a:fld>
            <a:endParaRPr lang="zh-CN" altLang="en-US"/>
          </a:p>
        </p:txBody>
      </p:sp>
    </p:spTree>
    <p:extLst>
      <p:ext uri="{BB962C8B-B14F-4D97-AF65-F5344CB8AC3E}">
        <p14:creationId xmlns:p14="http://schemas.microsoft.com/office/powerpoint/2010/main" val="611686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CA" altLang="zh-CN" b="1" dirty="0"/>
              <a:t>1. Topic &amp; Background</a:t>
            </a:r>
            <a:r>
              <a:rPr lang="zh-CN" altLang="en-CA" b="1" dirty="0"/>
              <a:t>（</a:t>
            </a:r>
            <a:r>
              <a:rPr lang="zh-CN" altLang="en-US" b="1" dirty="0"/>
              <a:t>选题背景）</a:t>
            </a:r>
            <a:endParaRPr lang="en-US" altLang="zh-CN" dirty="0"/>
          </a:p>
          <a:p>
            <a:r>
              <a:rPr lang="en-US" altLang="zh-CN" dirty="0"/>
              <a:t>Our project focuses on </a:t>
            </a:r>
            <a:r>
              <a:rPr lang="en-US" altLang="zh-CN" i="1" dirty="0"/>
              <a:t>the impact of U.S. tariff increases on the Canadian economy</a:t>
            </a:r>
            <a:r>
              <a:rPr lang="en-US" altLang="zh-CN" dirty="0"/>
              <a:t>.</a:t>
            </a:r>
            <a:br>
              <a:rPr lang="en-US" altLang="zh-CN" dirty="0"/>
            </a:br>
            <a:r>
              <a:rPr lang="en-US" altLang="zh-CN" dirty="0"/>
              <a:t>In 2018, the United States imposed significant tariffs on Canadian steel and aluminum under Section 232 of the </a:t>
            </a:r>
            <a:r>
              <a:rPr lang="en-US" altLang="zh-CN" i="1" dirty="0"/>
              <a:t>Trade Expansion Act</a:t>
            </a:r>
            <a:r>
              <a:rPr lang="en-US" altLang="zh-CN" dirty="0"/>
              <a:t>.</a:t>
            </a:r>
            <a:br>
              <a:rPr lang="en-US" altLang="zh-CN" dirty="0"/>
            </a:br>
            <a:endParaRPr lang="en-US" altLang="zh-CN" dirty="0"/>
          </a:p>
          <a:p>
            <a:r>
              <a:rPr lang="en-US" altLang="zh-CN" dirty="0"/>
              <a:t>These tariffs disrupted long-standing trade relations between the two countries — Canada being one of the U.S.’s largest trading partners.</a:t>
            </a:r>
            <a:br>
              <a:rPr lang="en-US" altLang="zh-CN" dirty="0"/>
            </a:br>
            <a:endParaRPr lang="en-US" altLang="zh-CN" dirty="0"/>
          </a:p>
          <a:p>
            <a:r>
              <a:rPr lang="en-US" altLang="zh-CN" dirty="0"/>
              <a:t>The Canadian government responded with retaliatory tariffs on American goods.</a:t>
            </a:r>
            <a:br>
              <a:rPr lang="en-US" altLang="zh-CN" dirty="0"/>
            </a:br>
            <a:endParaRPr lang="en-US" altLang="zh-CN" dirty="0"/>
          </a:p>
          <a:p>
            <a:r>
              <a:rPr lang="en-US" altLang="zh-CN" dirty="0"/>
              <a:t>This situation created an excellent opportunity to explore how such trade policies influence economic performance across sectors, prices, and employment.</a:t>
            </a:r>
          </a:p>
          <a:p>
            <a:endParaRPr lang="en-CA" altLang="zh-CN" dirty="0"/>
          </a:p>
          <a:p>
            <a:r>
              <a:rPr lang="en-US" altLang="zh-CN" b="1" dirty="0"/>
              <a:t>2. </a:t>
            </a:r>
            <a:r>
              <a:rPr lang="en-CA" altLang="zh-CN" b="1" dirty="0"/>
              <a:t>Research Objectives</a:t>
            </a:r>
            <a:r>
              <a:rPr lang="zh-CN" altLang="en-CA" b="1" dirty="0"/>
              <a:t>（</a:t>
            </a:r>
            <a:r>
              <a:rPr lang="zh-CN" altLang="en-US" b="1" dirty="0"/>
              <a:t>研究目标）</a:t>
            </a:r>
            <a:endParaRPr lang="en-CA" altLang="zh-CN" b="1" dirty="0"/>
          </a:p>
          <a:p>
            <a:r>
              <a:rPr lang="en-US" altLang="zh-CN" dirty="0"/>
              <a:t>The main goal of this project was to </a:t>
            </a:r>
            <a:r>
              <a:rPr lang="en-US" altLang="zh-CN" b="1" dirty="0"/>
              <a:t>analyze how U.S. tariffs affected Canada’s trade, industry performance, and macroeconomic indicators</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Specifically, we aimed to answer four key questions:</a:t>
            </a:r>
          </a:p>
          <a:p>
            <a:r>
              <a:rPr lang="en-US" altLang="zh-CN" dirty="0"/>
              <a:t>    1. How did the total trade volume between Canada and the U.S. change after the tariffs?</a:t>
            </a:r>
          </a:p>
          <a:p>
            <a:r>
              <a:rPr lang="en-US" altLang="zh-CN" dirty="0"/>
              <a:t>    2. Which sectors — such as metals, manufacturing, or agriculture — were most affected?</a:t>
            </a:r>
          </a:p>
          <a:p>
            <a:r>
              <a:rPr lang="en-US" altLang="zh-CN" dirty="0"/>
              <a:t>    3. Did these changes influence broader economic indicators like GDP, employment, and inflation?</a:t>
            </a:r>
          </a:p>
          <a:p>
            <a:r>
              <a:rPr lang="en-US" altLang="zh-CN" dirty="0"/>
              <a:t>    4. What patterns or correlations can be observed that may help policymakers prepare for future trade shocks?</a:t>
            </a:r>
            <a:endParaRPr lang="en-CA" altLang="zh-CN" dirty="0"/>
          </a:p>
          <a:p>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3</a:t>
            </a:fld>
            <a:endParaRPr lang="zh-CN" altLang="en-US"/>
          </a:p>
        </p:txBody>
      </p:sp>
    </p:spTree>
    <p:extLst>
      <p:ext uri="{BB962C8B-B14F-4D97-AF65-F5344CB8AC3E}">
        <p14:creationId xmlns:p14="http://schemas.microsoft.com/office/powerpoint/2010/main" val="237033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b="1" dirty="0"/>
              <a:t>3. Time Scope</a:t>
            </a:r>
            <a:r>
              <a:rPr lang="zh-CN" altLang="en-CA" b="1" dirty="0"/>
              <a:t>（</a:t>
            </a:r>
            <a:r>
              <a:rPr lang="zh-CN" altLang="en-US" b="1" dirty="0"/>
              <a:t>分析时间范围）</a:t>
            </a:r>
            <a:endParaRPr lang="en-CA" altLang="zh-CN" b="1" dirty="0"/>
          </a:p>
          <a:p>
            <a:r>
              <a:rPr lang="en-US" altLang="zh-CN" dirty="0"/>
              <a:t>We focused on data from </a:t>
            </a:r>
            <a:r>
              <a:rPr lang="en-US" altLang="zh-CN" b="1" dirty="0"/>
              <a:t>2017 to 2019</a:t>
            </a:r>
            <a:r>
              <a:rPr lang="en-US" altLang="zh-CN" dirty="0"/>
              <a:t>, which captures the period before and after the tariff implementation, </a:t>
            </a:r>
          </a:p>
          <a:p>
            <a:r>
              <a:rPr lang="en-US" altLang="zh-CN" dirty="0"/>
              <a:t>this allowed us to observe short-term and medium-term impacts of the tariff changes on trade and economic activity.</a:t>
            </a:r>
          </a:p>
          <a:p>
            <a:endParaRPr lang="en-US" altLang="zh-CN" dirty="0"/>
          </a:p>
          <a:p>
            <a:r>
              <a:rPr lang="en-US" altLang="zh-CN" dirty="0"/>
              <a:t>Also avoiding the distortions caused by the COVID-19 pandemic starting in 2020.</a:t>
            </a:r>
            <a:br>
              <a:rPr lang="en-US" altLang="zh-CN" dirty="0"/>
            </a:br>
            <a:endParaRPr lang="en-US" altLang="zh-CN" b="1" dirty="0"/>
          </a:p>
          <a:p>
            <a:endParaRPr lang="en-US" altLang="zh-CN" b="1" dirty="0"/>
          </a:p>
          <a:p>
            <a:r>
              <a:rPr lang="en-US" altLang="zh-CN" b="1" dirty="0"/>
              <a:t>4. Tools &amp; Methodology</a:t>
            </a:r>
            <a:r>
              <a:rPr lang="zh-CN" altLang="en-US" b="1" dirty="0"/>
              <a:t>（工具与方法）</a:t>
            </a:r>
            <a:endParaRPr lang="en-CA"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overall workflow included four stages:</a:t>
            </a:r>
          </a:p>
          <a:p>
            <a:r>
              <a:rPr lang="en-CA" altLang="zh-CN" b="1" dirty="0"/>
              <a:t>    1. </a:t>
            </a:r>
            <a:r>
              <a:rPr lang="en-US" altLang="zh-CN" b="1" dirty="0"/>
              <a:t>Data collection</a:t>
            </a:r>
            <a:r>
              <a:rPr lang="en-US" altLang="zh-CN" dirty="0"/>
              <a:t> </a:t>
            </a:r>
          </a:p>
          <a:p>
            <a:r>
              <a:rPr lang="en-US" altLang="zh-CN" b="1" dirty="0"/>
              <a:t>    2. Data cleaning and transformation</a:t>
            </a:r>
            <a:r>
              <a:rPr lang="en-US" altLang="zh-CN" dirty="0"/>
              <a:t> </a:t>
            </a:r>
          </a:p>
          <a:p>
            <a:r>
              <a:rPr lang="en-US" altLang="zh-CN" b="1" dirty="0"/>
              <a:t>    3. Data modeling and analysis</a:t>
            </a:r>
            <a:r>
              <a:rPr lang="en-US" altLang="zh-CN" dirty="0"/>
              <a:t> </a:t>
            </a:r>
          </a:p>
          <a:p>
            <a:r>
              <a:rPr lang="en-US" altLang="zh-CN" b="1" dirty="0"/>
              <a:t>    4. Dashboard design and visualization</a:t>
            </a:r>
            <a:br>
              <a:rPr lang="en-US" altLang="zh-CN" dirty="0"/>
            </a:br>
            <a:endParaRPr lang="en-US" altLang="zh-CN" dirty="0"/>
          </a:p>
          <a:p>
            <a:r>
              <a:rPr lang="en-US" altLang="zh-CN" dirty="0"/>
              <a:t>Through this structured approach, we combined economic reasoning with visual storytelling to derive actionable insights.</a:t>
            </a:r>
          </a:p>
          <a:p>
            <a:endParaRPr lang="en-US" altLang="zh-CN" b="1" dirty="0"/>
          </a:p>
          <a:p>
            <a:r>
              <a:rPr lang="en-US" altLang="zh-CN" b="1" dirty="0"/>
              <a:t> ---&gt; Data Planning and Design</a:t>
            </a:r>
            <a:r>
              <a:rPr lang="en-US" altLang="zh-CN" dirty="0"/>
              <a:t> </a:t>
            </a:r>
            <a:endParaRPr lang="en-CA" altLang="zh-CN" b="1" dirty="0"/>
          </a:p>
          <a:p>
            <a:endParaRPr lang="en-CA" altLang="zh-CN" dirty="0"/>
          </a:p>
          <a:p>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4</a:t>
            </a:fld>
            <a:endParaRPr lang="zh-CN" altLang="en-US"/>
          </a:p>
        </p:txBody>
      </p:sp>
    </p:spTree>
    <p:extLst>
      <p:ext uri="{BB962C8B-B14F-4D97-AF65-F5344CB8AC3E}">
        <p14:creationId xmlns:p14="http://schemas.microsoft.com/office/powerpoint/2010/main" val="350281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dirty="0"/>
              <a:t>1. </a:t>
            </a:r>
            <a:r>
              <a:rPr lang="en-CA" altLang="zh-CN" b="1" dirty="0"/>
              <a:t>How do I start?</a:t>
            </a:r>
            <a:endParaRPr lang="en-US" altLang="zh-CN" dirty="0"/>
          </a:p>
          <a:p>
            <a:r>
              <a:rPr lang="en-US" altLang="zh-CN" dirty="0"/>
              <a:t>When I first started this project, the biggest question I had was —</a:t>
            </a:r>
            <a:br>
              <a:rPr lang="en-US" altLang="zh-CN" dirty="0"/>
            </a:br>
            <a:r>
              <a:rPr lang="en-US" altLang="zh-CN" b="1" dirty="0"/>
              <a:t>“Where do I even begin?”</a:t>
            </a:r>
          </a:p>
          <a:p>
            <a:endParaRPr lang="en-US" altLang="zh-CN" b="1" dirty="0"/>
          </a:p>
          <a:p>
            <a:r>
              <a:rPr lang="en-US" altLang="zh-CN" dirty="0"/>
              <a:t>Because when you’re dealing with something as big as </a:t>
            </a:r>
            <a:r>
              <a:rPr lang="en-US" altLang="zh-CN" i="1" dirty="0"/>
              <a:t>the entire Canadian economy</a:t>
            </a:r>
            <a:r>
              <a:rPr lang="en-US" altLang="zh-CN" dirty="0"/>
              <a:t>, the amount of data out there is… well, terrifying.</a:t>
            </a:r>
          </a:p>
          <a:p>
            <a:endParaRPr lang="en-US" altLang="zh-CN" dirty="0"/>
          </a:p>
          <a:p>
            <a:r>
              <a:rPr lang="en-US" altLang="zh-CN" dirty="0"/>
              <a:t>So instead of downloading everything I could find — which could crash Power BI —</a:t>
            </a:r>
          </a:p>
          <a:p>
            <a:r>
              <a:rPr lang="en-US" altLang="zh-CN" dirty="0"/>
              <a:t>I decided to start with a simple but powerful question:</a:t>
            </a:r>
            <a:br>
              <a:rPr lang="en-US" altLang="zh-CN" dirty="0"/>
            </a:br>
            <a:r>
              <a:rPr lang="en-US" altLang="zh-CN" b="1" i="1" dirty="0"/>
              <a:t>“What do I actually need to measure?”</a:t>
            </a:r>
          </a:p>
          <a:p>
            <a:endParaRPr lang="en-US" altLang="zh-CN" b="1" i="1" dirty="0"/>
          </a:p>
          <a:p>
            <a:r>
              <a:rPr lang="en-US" altLang="zh-CN" dirty="0"/>
              <a:t>And that’s when we introduced one of the most important parts of our project — </a:t>
            </a:r>
            <a:r>
              <a:rPr lang="en-US" altLang="zh-CN" b="1" dirty="0"/>
              <a:t>KPI design</a:t>
            </a:r>
            <a:endParaRPr lang="en-US" altLang="zh-CN" dirty="0"/>
          </a:p>
          <a:p>
            <a:endParaRPr lang="en-US" altLang="zh-CN" dirty="0"/>
          </a:p>
          <a:p>
            <a:r>
              <a:rPr lang="en-US" altLang="zh-CN" dirty="0"/>
              <a:t>Think of KPIs as the compass of our analysis.</a:t>
            </a:r>
            <a:br>
              <a:rPr lang="en-US" altLang="zh-CN" dirty="0"/>
            </a:br>
            <a:r>
              <a:rPr lang="en-US" altLang="zh-CN" dirty="0"/>
              <a:t>Without them, we’d be lost in tons of CSV files.</a:t>
            </a:r>
          </a:p>
          <a:p>
            <a:endParaRPr lang="en-US" altLang="zh-CN" dirty="0"/>
          </a:p>
          <a:p>
            <a:r>
              <a:rPr lang="en-US" altLang="zh-CN" b="1" dirty="0"/>
              <a:t>2. </a:t>
            </a:r>
            <a:r>
              <a:rPr lang="en-CA" altLang="zh-CN" b="1" dirty="0"/>
              <a:t>Designing Our KPIs</a:t>
            </a:r>
          </a:p>
          <a:p>
            <a:r>
              <a:rPr lang="en-US" altLang="zh-CN" dirty="0"/>
              <a:t>I designed my KPIs based on the research questions I wanted to answer.</a:t>
            </a:r>
            <a:br>
              <a:rPr lang="en-US" altLang="zh-CN" dirty="0"/>
            </a:br>
            <a:r>
              <a:rPr lang="en-US" altLang="zh-CN" dirty="0"/>
              <a:t>For example:</a:t>
            </a:r>
          </a:p>
          <a:p>
            <a:r>
              <a:rPr lang="en-US" altLang="zh-CN" b="1" dirty="0"/>
              <a:t>    *  </a:t>
            </a:r>
            <a:r>
              <a:rPr lang="en-US" altLang="zh-CN" dirty="0"/>
              <a:t>To understand </a:t>
            </a:r>
            <a:r>
              <a:rPr lang="en-US" altLang="zh-CN" b="1" dirty="0"/>
              <a:t>trade performance</a:t>
            </a:r>
            <a:r>
              <a:rPr lang="en-US" altLang="zh-CN" dirty="0"/>
              <a:t>, I used indicators like </a:t>
            </a:r>
            <a:r>
              <a:rPr lang="en-US" altLang="zh-CN" i="1" dirty="0"/>
              <a:t>total exports, imports, and trade balance.</a:t>
            </a:r>
          </a:p>
          <a:p>
            <a:r>
              <a:rPr lang="en-US" altLang="zh-CN" b="1" i="1" dirty="0"/>
              <a:t>    *  </a:t>
            </a:r>
            <a:r>
              <a:rPr lang="en-US" altLang="zh-CN" b="0" i="1" dirty="0"/>
              <a:t>To</a:t>
            </a:r>
            <a:r>
              <a:rPr lang="en-US" altLang="zh-CN" dirty="0"/>
              <a:t> measure </a:t>
            </a:r>
            <a:r>
              <a:rPr lang="en-US" altLang="zh-CN" b="1" dirty="0"/>
              <a:t>economic health</a:t>
            </a:r>
            <a:r>
              <a:rPr lang="en-US" altLang="zh-CN" dirty="0"/>
              <a:t>, I selected </a:t>
            </a:r>
            <a:r>
              <a:rPr lang="en-US" altLang="zh-CN" i="1" dirty="0"/>
              <a:t>GDP, employment rate, and manufacturing output.</a:t>
            </a:r>
          </a:p>
          <a:p>
            <a:r>
              <a:rPr lang="en-US" altLang="zh-CN" b="1" i="1" dirty="0"/>
              <a:t>    *  </a:t>
            </a:r>
            <a:r>
              <a:rPr lang="en-US" altLang="zh-CN" dirty="0"/>
              <a:t>And to capture </a:t>
            </a:r>
            <a:r>
              <a:rPr lang="en-US" altLang="zh-CN" b="1" dirty="0"/>
              <a:t>price and cost pressures</a:t>
            </a:r>
            <a:r>
              <a:rPr lang="en-US" altLang="zh-CN" dirty="0"/>
              <a:t>, I included </a:t>
            </a:r>
            <a:r>
              <a:rPr lang="en-US" altLang="zh-CN" i="1" dirty="0"/>
              <a:t>producer price index (IPPI), consumer price index (CPI),</a:t>
            </a:r>
            <a:r>
              <a:rPr lang="en-US" altLang="zh-CN" dirty="0"/>
              <a:t> and </a:t>
            </a:r>
            <a:r>
              <a:rPr lang="en-US" altLang="zh-CN" i="1" dirty="0"/>
              <a:t>exchange rate (CAD/USD).</a:t>
            </a:r>
          </a:p>
          <a:p>
            <a:endParaRPr lang="en-US" altLang="zh-CN" b="1" i="1" dirty="0"/>
          </a:p>
          <a:p>
            <a:r>
              <a:rPr lang="en-US" altLang="zh-CN" dirty="0"/>
              <a:t>Each of these KPIs connects directly to one of our research goals,</a:t>
            </a:r>
            <a:br>
              <a:rPr lang="en-US" altLang="zh-CN" dirty="0"/>
            </a:br>
            <a:r>
              <a:rPr lang="en-US" altLang="zh-CN" dirty="0"/>
              <a:t>making sure that every number we collect has a clear purpose.</a:t>
            </a:r>
          </a:p>
          <a:p>
            <a:endParaRPr lang="en-US" altLang="zh-CN" b="1" dirty="0"/>
          </a:p>
          <a:p>
            <a:r>
              <a:rPr lang="en-US" altLang="zh-CN" b="1" dirty="0"/>
              <a:t>3. </a:t>
            </a:r>
            <a:r>
              <a:rPr lang="en-CA" altLang="zh-CN" b="1" dirty="0"/>
              <a:t>Identifying Data Sources</a:t>
            </a:r>
          </a:p>
          <a:p>
            <a:r>
              <a:rPr lang="en-US" altLang="zh-CN" dirty="0"/>
              <a:t>Once we knew what we needed, the next step was to find </a:t>
            </a:r>
            <a:r>
              <a:rPr lang="en-US" altLang="zh-CN" b="1" dirty="0"/>
              <a:t>where to get it.</a:t>
            </a:r>
            <a:br>
              <a:rPr lang="en-US" altLang="zh-CN" dirty="0"/>
            </a:br>
            <a:r>
              <a:rPr lang="en-US" altLang="zh-CN" dirty="0"/>
              <a:t>And of course, we wanted </a:t>
            </a:r>
            <a:r>
              <a:rPr lang="en-US" altLang="zh-CN" i="1" dirty="0"/>
              <a:t>reliable</a:t>
            </a:r>
            <a:r>
              <a:rPr lang="en-US" altLang="zh-CN" dirty="0"/>
              <a:t> and </a:t>
            </a:r>
            <a:r>
              <a:rPr lang="en-US" altLang="zh-CN" i="1" dirty="0"/>
              <a:t>official</a:t>
            </a:r>
            <a:r>
              <a:rPr lang="en-US" altLang="zh-CN" dirty="0"/>
              <a:t> data — not someone’s spreadsheet from Reddit.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our main sources were:</a:t>
            </a:r>
          </a:p>
          <a:p>
            <a:r>
              <a:rPr lang="en-US" altLang="zh-CN" b="1" dirty="0"/>
              <a:t>    * Statistics Canada</a:t>
            </a:r>
            <a:r>
              <a:rPr lang="en-US" altLang="zh-CN" dirty="0"/>
              <a:t>, for trade, GDP, CPI, and employment data;</a:t>
            </a:r>
          </a:p>
          <a:p>
            <a:r>
              <a:rPr lang="en-US" altLang="zh-CN" b="1" dirty="0"/>
              <a:t>    * Bank of Canada</a:t>
            </a:r>
            <a:r>
              <a:rPr lang="en-US" altLang="zh-CN" dirty="0"/>
              <a:t>, for manufacturing output and exchange rate;</a:t>
            </a:r>
          </a:p>
          <a:p>
            <a:r>
              <a:rPr lang="en-US" altLang="zh-CN" b="1" dirty="0"/>
              <a:t>    * U.S. International Trade Commission (USITC)</a:t>
            </a:r>
            <a:r>
              <a:rPr lang="en-US" altLang="zh-CN" dirty="0"/>
              <a:t> and </a:t>
            </a:r>
            <a:r>
              <a:rPr lang="en-US" altLang="zh-CN" b="1" dirty="0"/>
              <a:t>Canada Border Services Agency (CBSA)</a:t>
            </a:r>
            <a:r>
              <a:rPr lang="en-US" altLang="zh-CN" dirty="0"/>
              <a:t> for tariff rates and policy timelines.</a:t>
            </a:r>
          </a:p>
          <a:p>
            <a:endParaRPr lang="en-US" altLang="zh-CN" b="1" dirty="0"/>
          </a:p>
          <a:p>
            <a:r>
              <a:rPr lang="en-US" altLang="zh-CN" dirty="0"/>
              <a:t>In short, every dataset came from a trusted government source —</a:t>
            </a:r>
            <a:br>
              <a:rPr lang="en-US" altLang="zh-CN" dirty="0"/>
            </a:br>
            <a:r>
              <a:rPr lang="en-US" altLang="zh-CN" dirty="0"/>
              <a:t>which also meant every dataset came with… a unique format and lots of cleaning to do later!</a:t>
            </a:r>
            <a:endParaRPr lang="en-US" altLang="zh-CN" b="1" dirty="0"/>
          </a:p>
          <a:p>
            <a:endParaRPr lang="en-US" altLang="zh-CN" b="1" dirty="0"/>
          </a:p>
          <a:p>
            <a:endParaRPr lang="zh-CN" altLang="en-US"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5</a:t>
            </a:fld>
            <a:endParaRPr lang="zh-CN" altLang="en-US"/>
          </a:p>
        </p:txBody>
      </p:sp>
    </p:spTree>
    <p:extLst>
      <p:ext uri="{BB962C8B-B14F-4D97-AF65-F5344CB8AC3E}">
        <p14:creationId xmlns:p14="http://schemas.microsoft.com/office/powerpoint/2010/main" val="1764820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altLang="zh-CN" b="1" dirty="0"/>
              <a:t>Data Categories &amp; Structure</a:t>
            </a:r>
            <a:r>
              <a:rPr lang="zh-CN" altLang="en-CA" b="1" dirty="0"/>
              <a:t>（</a:t>
            </a:r>
            <a:r>
              <a:rPr lang="zh-CN" altLang="en-US" b="1" dirty="0"/>
              <a:t>数据类别与结构）</a:t>
            </a:r>
            <a:endParaRPr lang="en-CA" altLang="zh-CN" b="1" dirty="0"/>
          </a:p>
          <a:p>
            <a:pPr marL="0" indent="0">
              <a:buNone/>
            </a:pPr>
            <a:endParaRPr lang="en-CA" altLang="zh-CN" b="1" dirty="0"/>
          </a:p>
          <a:p>
            <a:pPr marL="0" indent="0">
              <a:buNone/>
            </a:pPr>
            <a:r>
              <a:rPr lang="en-US" altLang="zh-CN" dirty="0"/>
              <a:t>Altogether, we built our analysis around 3 main data categories:</a:t>
            </a:r>
          </a:p>
          <a:p>
            <a:r>
              <a:rPr lang="en-US" altLang="zh-CN" b="1" dirty="0"/>
              <a:t>    1. Trade Data</a:t>
            </a:r>
            <a:r>
              <a:rPr lang="en-US" altLang="zh-CN" dirty="0"/>
              <a:t> – exports, imports, and trade balance by product type;</a:t>
            </a:r>
          </a:p>
          <a:p>
            <a:r>
              <a:rPr lang="en-US" altLang="zh-CN" b="1" dirty="0"/>
              <a:t>    2. Economic Indicators</a:t>
            </a:r>
            <a:r>
              <a:rPr lang="en-US" altLang="zh-CN" dirty="0"/>
              <a:t> – GDP, employment, manufacturing output;</a:t>
            </a:r>
            <a:br>
              <a:rPr lang="en-US" altLang="zh-CN" dirty="0"/>
            </a:br>
            <a:r>
              <a:rPr lang="en-US" altLang="zh-CN" dirty="0"/>
              <a:t>    </a:t>
            </a:r>
            <a:r>
              <a:rPr lang="en-US" altLang="zh-CN" b="1" dirty="0"/>
              <a:t>3. Sector Data</a:t>
            </a:r>
            <a:r>
              <a:rPr lang="en-US" altLang="zh-CN" dirty="0"/>
              <a:t> – focusing on key industries like steel, aluminum, and automotive;</a:t>
            </a:r>
            <a:br>
              <a:rPr lang="en-US" altLang="zh-CN" dirty="0"/>
            </a:br>
            <a:r>
              <a:rPr lang="en-US" altLang="zh-CN" dirty="0"/>
              <a:t>    </a:t>
            </a:r>
            <a:r>
              <a:rPr lang="en-US" altLang="zh-CN" b="1" dirty="0"/>
              <a:t>4. Tariff Information</a:t>
            </a:r>
            <a:r>
              <a:rPr lang="en-US" altLang="zh-CN" dirty="0"/>
              <a:t> – including implementation dates and tariff rates.</a:t>
            </a:r>
          </a:p>
          <a:p>
            <a:pPr marL="0" indent="0">
              <a:buNone/>
            </a:pPr>
            <a:endParaRPr lang="en-US" altLang="zh-CN" dirty="0"/>
          </a:p>
          <a:p>
            <a:pPr marL="0" indent="0">
              <a:buNone/>
            </a:pPr>
            <a:endParaRPr lang="en-CA" altLang="zh-CN" dirty="0"/>
          </a:p>
          <a:p>
            <a:pPr marL="0" indent="0">
              <a:buNone/>
            </a:pPr>
            <a:r>
              <a:rPr lang="en-CA" altLang="zh-CN" b="1" dirty="0"/>
              <a:t>2.  ETL </a:t>
            </a:r>
          </a:p>
          <a:p>
            <a:pPr marL="0" indent="0">
              <a:buNone/>
            </a:pPr>
            <a:r>
              <a:rPr lang="en-US" altLang="zh-CN" dirty="0"/>
              <a:t>Now that we’ve identified what data we needed and where to find it,</a:t>
            </a:r>
            <a:br>
              <a:rPr lang="en-US" altLang="zh-CN" dirty="0"/>
            </a:br>
            <a:endParaRPr lang="en-US" altLang="zh-CN" dirty="0"/>
          </a:p>
          <a:p>
            <a:pPr marL="0" indent="0">
              <a:buNone/>
            </a:pPr>
            <a:r>
              <a:rPr lang="en-US" altLang="zh-CN" dirty="0"/>
              <a:t>it’s time to deal with every analyst’s favorite part — </a:t>
            </a:r>
            <a:r>
              <a:rPr lang="en-US" altLang="zh-CN" b="1" dirty="0"/>
              <a:t>data cleaning</a:t>
            </a:r>
            <a:r>
              <a:rPr lang="en-US" altLang="zh-CN" dirty="0"/>
              <a:t>.</a:t>
            </a:r>
          </a:p>
          <a:p>
            <a:pPr marL="0" indent="0">
              <a:buNone/>
            </a:pPr>
            <a:endParaRPr lang="en-US" altLang="zh-CN"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6</a:t>
            </a:fld>
            <a:endParaRPr lang="zh-CN" altLang="en-US"/>
          </a:p>
        </p:txBody>
      </p:sp>
    </p:spTree>
    <p:extLst>
      <p:ext uri="{BB962C8B-B14F-4D97-AF65-F5344CB8AC3E}">
        <p14:creationId xmlns:p14="http://schemas.microsoft.com/office/powerpoint/2010/main" val="19175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1" dirty="0"/>
              <a:t>3.</a:t>
            </a:r>
            <a:r>
              <a:rPr lang="zh-CN" altLang="en-US" b="1" dirty="0"/>
              <a:t> </a:t>
            </a:r>
            <a:r>
              <a:rPr lang="en-CA" altLang="zh-CN" b="1" dirty="0"/>
              <a:t>Data Preparation &amp; Cleaning</a:t>
            </a:r>
          </a:p>
          <a:p>
            <a:r>
              <a:rPr lang="en-US" altLang="zh-CN" dirty="0"/>
              <a:t>And let’s be honest: this is the part that separates </a:t>
            </a:r>
            <a:r>
              <a:rPr lang="en-US" altLang="zh-CN" i="1" dirty="0"/>
              <a:t>data analysts</a:t>
            </a:r>
            <a:r>
              <a:rPr lang="en-US" altLang="zh-CN" dirty="0"/>
              <a:t> from </a:t>
            </a:r>
            <a:r>
              <a:rPr lang="en-US" altLang="zh-CN" i="1" dirty="0"/>
              <a:t>data adventurers.</a:t>
            </a:r>
            <a:br>
              <a:rPr lang="en-US" altLang="zh-CN" dirty="0"/>
            </a:br>
            <a:r>
              <a:rPr lang="en-US" altLang="zh-CN" dirty="0"/>
              <a:t>Because at this stage, you realize that every dataset speaks its own language…</a:t>
            </a:r>
            <a:br>
              <a:rPr lang="en-US" altLang="zh-CN" dirty="0"/>
            </a:br>
            <a:r>
              <a:rPr lang="en-US" altLang="zh-CN" dirty="0"/>
              <a:t>some use commas, some use semicolons, and some just … chaos. </a:t>
            </a:r>
            <a:endParaRPr lang="zh-CN" altLang="en-US" dirty="0"/>
          </a:p>
          <a:p>
            <a:r>
              <a:rPr lang="en-US" altLang="zh-CN" dirty="0"/>
              <a:t>So instead of showing you 30 minutes of Power Query steps,</a:t>
            </a:r>
            <a:br>
              <a:rPr lang="en-US" altLang="zh-CN" dirty="0"/>
            </a:br>
            <a:r>
              <a:rPr lang="en-US" altLang="zh-CN" dirty="0"/>
              <a:t>I’ll focus on the </a:t>
            </a:r>
            <a:r>
              <a:rPr lang="en-US" altLang="zh-CN" b="1" dirty="0"/>
              <a:t>key questions every student has</a:t>
            </a:r>
            <a:r>
              <a:rPr lang="en-US" altLang="zh-CN" dirty="0"/>
              <a:t> when preparing data for Power BI.</a:t>
            </a:r>
          </a:p>
          <a:p>
            <a:endParaRPr lang="en-CA" altLang="zh-CN" dirty="0"/>
          </a:p>
          <a:p>
            <a:endParaRPr lang="en-CA" altLang="zh-CN" dirty="0"/>
          </a:p>
          <a:p>
            <a:r>
              <a:rPr lang="en-US" altLang="zh-CN" dirty="0"/>
              <a:t>❓</a:t>
            </a:r>
            <a:r>
              <a:rPr lang="en-US" altLang="zh-CN" b="1" dirty="0"/>
              <a:t>Question 1 – Do we need DAX for measures and calculated columns?</a:t>
            </a:r>
          </a:p>
          <a:p>
            <a:r>
              <a:rPr lang="en-US" altLang="zh-CN" dirty="0"/>
              <a:t>Yes — but </a:t>
            </a:r>
            <a:r>
              <a:rPr lang="en-US" altLang="zh-CN" b="1" dirty="0"/>
              <a:t>only when necessary.</a:t>
            </a:r>
          </a:p>
          <a:p>
            <a:r>
              <a:rPr lang="en-US" altLang="zh-CN" dirty="0"/>
              <a:t>In my case, I created a few simple </a:t>
            </a:r>
            <a:r>
              <a:rPr lang="en-US" altLang="zh-CN" b="1" dirty="0"/>
              <a:t>measures</a:t>
            </a:r>
            <a:r>
              <a:rPr lang="en-US" altLang="zh-CN" dirty="0"/>
              <a:t> in DAX to calculate trade balance and growth rates,</a:t>
            </a:r>
            <a:br>
              <a:rPr lang="en-US" altLang="zh-CN" dirty="0"/>
            </a:br>
            <a:r>
              <a:rPr lang="en-US" altLang="zh-CN" dirty="0"/>
              <a:t>for example:</a:t>
            </a:r>
          </a:p>
          <a:p>
            <a:r>
              <a:rPr lang="en-CA" altLang="zh-CN" b="1" i="1" dirty="0"/>
              <a:t>Trade Balance=[</a:t>
            </a:r>
            <a:r>
              <a:rPr lang="en-CA" altLang="zh-CN" b="1" i="1" dirty="0" err="1"/>
              <a:t>TotalExports</a:t>
            </a:r>
            <a:r>
              <a:rPr lang="en-CA" altLang="zh-CN" b="1" i="1" dirty="0"/>
              <a:t>]−[</a:t>
            </a:r>
            <a:r>
              <a:rPr lang="en-CA" altLang="zh-CN" b="1" i="1" dirty="0" err="1"/>
              <a:t>TotalImports</a:t>
            </a:r>
            <a:r>
              <a:rPr lang="en-CA" altLang="zh-CN" b="1" i="1" dirty="0"/>
              <a:t>]</a:t>
            </a:r>
          </a:p>
          <a:p>
            <a:endParaRPr lang="en-US" altLang="zh-CN" dirty="0"/>
          </a:p>
          <a:p>
            <a:r>
              <a:rPr lang="en-US" altLang="zh-CN" dirty="0"/>
              <a:t>But not every calculation needs DAX — sometimes it’s better to create calculated columns directly in Power Query, especially for static transformations like “Year” or “Quarter.”</a:t>
            </a:r>
          </a:p>
          <a:p>
            <a:endParaRPr lang="en-US" altLang="zh-CN" b="1" i="1" dirty="0"/>
          </a:p>
          <a:p>
            <a:r>
              <a:rPr lang="en-US" altLang="zh-CN" dirty="0"/>
              <a:t>The rule of thumb is:</a:t>
            </a:r>
            <a:br>
              <a:rPr lang="en-US" altLang="zh-CN" dirty="0"/>
            </a:br>
            <a:r>
              <a:rPr lang="en-US" altLang="zh-CN" b="1" dirty="0"/>
              <a:t>If the value changes dynamically with filters → use DAX (measure).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If it’s fixed once loaded → use Power Query (column).</a:t>
            </a:r>
            <a:endParaRPr lang="en-US" altLang="zh-CN" dirty="0"/>
          </a:p>
          <a:p>
            <a:endParaRPr lang="en-US" altLang="zh-CN" b="1" i="1" dirty="0"/>
          </a:p>
          <a:p>
            <a:endParaRPr lang="en-US" altLang="zh-CN" b="1" i="1" dirty="0"/>
          </a:p>
          <a:p>
            <a:r>
              <a:rPr lang="en-US" altLang="zh-CN" dirty="0"/>
              <a:t>❓</a:t>
            </a:r>
            <a:r>
              <a:rPr lang="en-US" altLang="zh-CN" b="1" dirty="0"/>
              <a:t>Question 2 – When should we use Pivot or Unpivot?</a:t>
            </a:r>
          </a:p>
          <a:p>
            <a:r>
              <a:rPr lang="en-US" altLang="zh-CN" dirty="0"/>
              <a:t>Great question — and the short answer is: </a:t>
            </a:r>
            <a:r>
              <a:rPr lang="en-US" altLang="zh-CN" i="1" dirty="0"/>
              <a:t>whenever your columns look like values instead of variables.</a:t>
            </a:r>
          </a:p>
          <a:p>
            <a:endParaRPr lang="en-US" altLang="zh-C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if your table has columns like “2017,” “2018,” and “2019,”</a:t>
            </a:r>
            <a:br>
              <a:rPr lang="en-US" altLang="zh-CN" dirty="0"/>
            </a:br>
            <a:r>
              <a:rPr lang="en-US" altLang="zh-CN" dirty="0"/>
              <a:t>Power BI can’t treat those as a time series — they’re just column names.</a:t>
            </a:r>
          </a:p>
          <a:p>
            <a:endParaRPr lang="en-US" altLang="zh-CN" b="1" i="1" dirty="0"/>
          </a:p>
          <a:p>
            <a:r>
              <a:rPr lang="en-US" altLang="zh-CN" dirty="0"/>
              <a:t>So we use </a:t>
            </a:r>
            <a:r>
              <a:rPr lang="en-US" altLang="zh-CN" b="1" dirty="0"/>
              <a:t>Unpivot</a:t>
            </a:r>
            <a:r>
              <a:rPr lang="en-US" altLang="zh-CN" dirty="0"/>
              <a:t> to convert them into two columns: “Year” and “Value.”</a:t>
            </a:r>
            <a:br>
              <a:rPr lang="en-US" altLang="zh-CN" dirty="0"/>
            </a:br>
            <a:r>
              <a:rPr lang="en-US" altLang="zh-CN" dirty="0"/>
              <a:t>That makes the data much easier to visualize and aggregate.</a:t>
            </a:r>
          </a:p>
          <a:p>
            <a:endParaRPr lang="en-US" altLang="zh-CN" b="1" i="1" dirty="0"/>
          </a:p>
          <a:p>
            <a:r>
              <a:rPr lang="en-US" altLang="zh-CN" dirty="0"/>
              <a:t>On the other hand, </a:t>
            </a:r>
            <a:r>
              <a:rPr lang="en-US" altLang="zh-CN" b="1" dirty="0"/>
              <a:t>Pivot</a:t>
            </a:r>
            <a:r>
              <a:rPr lang="en-US" altLang="zh-CN" dirty="0"/>
              <a:t> is useful when we want to summarize or group data for quick overviews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like converting long transaction data into total exports per year.</a:t>
            </a:r>
          </a:p>
          <a:p>
            <a:endParaRPr lang="en-US" altLang="zh-C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In short:</a:t>
            </a:r>
          </a:p>
          <a:p>
            <a:r>
              <a:rPr lang="en-US" altLang="zh-CN" b="1" i="1" dirty="0"/>
              <a:t>    * </a:t>
            </a:r>
            <a:r>
              <a:rPr lang="en-US" altLang="zh-CN" b="1" dirty="0"/>
              <a:t>Unpivot</a:t>
            </a:r>
            <a:r>
              <a:rPr lang="en-US" altLang="zh-CN" dirty="0"/>
              <a:t> → when you want to go </a:t>
            </a:r>
            <a:r>
              <a:rPr lang="en-US" altLang="zh-CN" i="1" dirty="0"/>
              <a:t>long</a:t>
            </a:r>
            <a:r>
              <a:rPr lang="en-US" altLang="zh-CN" dirty="0"/>
              <a:t> (make columns into rows)</a:t>
            </a:r>
          </a:p>
          <a:p>
            <a:r>
              <a:rPr lang="en-US" altLang="zh-CN" b="1" i="1" dirty="0"/>
              <a:t>    * </a:t>
            </a:r>
            <a:r>
              <a:rPr lang="en-US" altLang="zh-CN" b="1" dirty="0"/>
              <a:t>Pivot</a:t>
            </a:r>
            <a:r>
              <a:rPr lang="en-US" altLang="zh-CN" dirty="0"/>
              <a:t> → when you want to go </a:t>
            </a:r>
            <a:r>
              <a:rPr lang="en-US" altLang="zh-CN" i="1" dirty="0"/>
              <a:t>wide</a:t>
            </a:r>
            <a:r>
              <a:rPr lang="en-US" altLang="zh-CN" dirty="0"/>
              <a:t> (make rows into columns)</a:t>
            </a:r>
          </a:p>
          <a:p>
            <a:endParaRPr lang="en-US" altLang="zh-CN" b="1" i="1" dirty="0"/>
          </a:p>
          <a:p>
            <a:endParaRPr lang="en-US" altLang="zh-C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❓Question 3 – How do we handle dates and missing data?</a:t>
            </a:r>
          </a:p>
          <a:p>
            <a:r>
              <a:rPr lang="en-US" altLang="zh-CN" dirty="0"/>
              <a:t>Dates are the backbone of time-series analysis — and they love to misbehave.</a:t>
            </a:r>
          </a:p>
          <a:p>
            <a:endParaRPr lang="en-US" altLang="zh-CN" b="1" i="1" dirty="0"/>
          </a:p>
          <a:p>
            <a:r>
              <a:rPr lang="en-US" altLang="zh-CN" dirty="0"/>
              <a:t>We standardized all date columns to a single format: </a:t>
            </a:r>
            <a:r>
              <a:rPr lang="en-US" altLang="zh-CN" b="1" dirty="0"/>
              <a:t>YYYY-MM-DD</a:t>
            </a:r>
            <a:r>
              <a:rPr lang="en-US" altLang="zh-CN" dirty="0"/>
              <a:t>,</a:t>
            </a:r>
            <a:br>
              <a:rPr lang="en-US" altLang="zh-CN" dirty="0"/>
            </a:br>
            <a:r>
              <a:rPr lang="en-US" altLang="zh-CN" dirty="0"/>
              <a:t>then it’s better to created a unified </a:t>
            </a:r>
            <a:r>
              <a:rPr lang="en-US" altLang="zh-CN" b="1" dirty="0"/>
              <a:t>Date Table</a:t>
            </a:r>
            <a:r>
              <a:rPr lang="en-US" altLang="zh-CN" dirty="0"/>
              <a:t> in Power BI,</a:t>
            </a:r>
            <a:br>
              <a:rPr lang="en-US" altLang="zh-CN" dirty="0"/>
            </a:br>
            <a:r>
              <a:rPr lang="en-US" altLang="zh-CN" dirty="0"/>
              <a:t>which helps manage time hierarchies like Year, Quarter, and Month.</a:t>
            </a:r>
          </a:p>
          <a:p>
            <a:endParaRPr lang="en-US" altLang="zh-CN" b="1" i="1" dirty="0"/>
          </a:p>
          <a:p>
            <a:r>
              <a:rPr lang="en-US" altLang="zh-CN" dirty="0"/>
              <a:t>As for missing data — we avoided deleting entire rows.</a:t>
            </a:r>
          </a:p>
          <a:p>
            <a:r>
              <a:rPr lang="en-US" altLang="zh-CN" dirty="0"/>
              <a:t>Instead, we used interpolation or left the cells blank, depending on how critical that value was.</a:t>
            </a:r>
            <a:br>
              <a:rPr lang="en-US" altLang="zh-CN" dirty="0"/>
            </a:br>
            <a:r>
              <a:rPr lang="en-US" altLang="zh-CN" dirty="0"/>
              <a:t>Remember: cleaning data shouldn’t mean “erasing history.”</a:t>
            </a:r>
          </a:p>
          <a:p>
            <a:endParaRPr lang="en-US" altLang="zh-CN" b="1" i="1" dirty="0"/>
          </a:p>
          <a:p>
            <a:endParaRPr lang="en-US" altLang="zh-C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❓Question 4 – How should we manage relationships between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Power BI works best when your data model is relational, not chaotic.</a:t>
            </a:r>
          </a:p>
          <a:p>
            <a:endParaRPr lang="en-US" altLang="zh-CN" b="1" i="1" dirty="0"/>
          </a:p>
          <a:p>
            <a:r>
              <a:rPr lang="en-US" altLang="zh-CN" dirty="0"/>
              <a:t>It’s better to us a simple </a:t>
            </a:r>
            <a:r>
              <a:rPr lang="en-US" altLang="zh-CN" b="1" dirty="0"/>
              <a:t>star schema</a:t>
            </a:r>
            <a:r>
              <a:rPr lang="en-US" altLang="zh-CN" dirty="0"/>
              <a:t> — one central </a:t>
            </a:r>
            <a:r>
              <a:rPr lang="en-US" altLang="zh-CN" b="1" dirty="0"/>
              <a:t>Table</a:t>
            </a:r>
            <a:r>
              <a:rPr lang="en-US" altLang="zh-CN" dirty="0"/>
              <a:t> connecting to different fact tables like Trade, GDP, and Employment.</a:t>
            </a:r>
          </a:p>
          <a:p>
            <a:endParaRPr lang="en-US" altLang="zh-CN" b="1" i="1" dirty="0"/>
          </a:p>
          <a:p>
            <a:r>
              <a:rPr lang="en-US" altLang="zh-CN" dirty="0"/>
              <a:t>This made filtering and cross-analysis smooth —</a:t>
            </a:r>
          </a:p>
          <a:p>
            <a:r>
              <a:rPr lang="en-US" altLang="zh-CN" dirty="0"/>
              <a:t>for example, we could easily see how GDP and trade volume changed during the same month.</a:t>
            </a:r>
          </a:p>
          <a:p>
            <a:endParaRPr lang="en-US" altLang="zh-CN" b="1" i="1" dirty="0"/>
          </a:p>
          <a:p>
            <a:endParaRPr lang="en-US" altLang="zh-CN"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 </a:t>
            </a:r>
            <a:r>
              <a:rPr lang="en-US" altLang="zh-CN" b="1" dirty="0"/>
              <a:t>Question 5 – Do we need to normalize or aggregate data before loading?</a:t>
            </a:r>
          </a:p>
          <a:p>
            <a:r>
              <a:rPr lang="en-US" altLang="zh-CN" b="1" i="1" dirty="0"/>
              <a:t>Yes, and I highly recommend you to follow the normalization rules before load it.</a:t>
            </a:r>
          </a:p>
          <a:p>
            <a:r>
              <a:rPr lang="en-US" altLang="zh-CN" b="1" i="1" dirty="0"/>
              <a:t>You don’t have to clean data using power query, if your resource allow you to choose different format and even aggregation functions before you download, why not!</a:t>
            </a:r>
          </a:p>
          <a:p>
            <a:endParaRPr lang="en-US" altLang="zh-CN" b="1" i="1" dirty="0"/>
          </a:p>
          <a:p>
            <a:endParaRPr lang="en-US" altLang="zh-CN" b="1" i="1" dirty="0"/>
          </a:p>
          <a:p>
            <a:r>
              <a:rPr lang="en-US" altLang="zh-CN" dirty="0"/>
              <a:t>So these were some of the main considerations in our data preparation stage.</a:t>
            </a:r>
            <a:br>
              <a:rPr lang="en-US" altLang="zh-CN" dirty="0"/>
            </a:br>
            <a:r>
              <a:rPr lang="en-US" altLang="zh-CN" dirty="0"/>
              <a:t>I didn’t cover every step of cleaning —</a:t>
            </a:r>
            <a:br>
              <a:rPr lang="en-US" altLang="zh-CN" dirty="0"/>
            </a:br>
            <a:r>
              <a:rPr lang="en-US" altLang="zh-CN" dirty="0"/>
              <a:t>I’m sure </a:t>
            </a:r>
            <a:r>
              <a:rPr lang="en-US" altLang="zh-CN" b="1" dirty="0"/>
              <a:t>Daryl has already taught you everything you need to know</a:t>
            </a:r>
            <a:r>
              <a:rPr lang="en-US" altLang="zh-CN" dirty="0"/>
              <a:t> about that part. </a:t>
            </a:r>
            <a:r>
              <a:rPr lang="zh-CN" altLang="en-US" dirty="0"/>
              <a:t>😉</a:t>
            </a:r>
            <a:endParaRPr lang="en-US" altLang="zh-CN" b="1" i="1" dirty="0"/>
          </a:p>
          <a:p>
            <a:endParaRPr lang="en-CA" altLang="zh-CN" b="1" i="1" dirty="0"/>
          </a:p>
          <a:p>
            <a:endParaRPr lang="en-CA" altLang="zh-CN" b="1" i="1" dirty="0"/>
          </a:p>
          <a:p>
            <a:r>
              <a:rPr lang="en-CA" altLang="zh-CN" b="1" i="1" dirty="0"/>
              <a:t>-</a:t>
            </a:r>
            <a:r>
              <a:rPr lang="en-CA" altLang="zh-CN" b="1" i="1" dirty="0">
                <a:sym typeface="Wingdings" panose="05000000000000000000" pitchFamily="2" charset="2"/>
              </a:rPr>
              <a:t> </a:t>
            </a:r>
            <a:r>
              <a:rPr lang="en-US" altLang="zh-CN" b="1" i="1" dirty="0">
                <a:sym typeface="Wingdings" panose="05000000000000000000" pitchFamily="2" charset="2"/>
              </a:rPr>
              <a:t> </a:t>
            </a:r>
            <a:r>
              <a:rPr lang="en-US" altLang="zh-CN" b="1" dirty="0"/>
              <a:t>Dashboard Development in Power BI</a:t>
            </a:r>
            <a:endParaRPr lang="en-CA" altLang="zh-CN" b="1" i="1" dirty="0"/>
          </a:p>
          <a:p>
            <a:endParaRPr lang="zh-CN" altLang="en-US"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7</a:t>
            </a:fld>
            <a:endParaRPr lang="zh-CN" altLang="en-US"/>
          </a:p>
        </p:txBody>
      </p:sp>
    </p:spTree>
    <p:extLst>
      <p:ext uri="{BB962C8B-B14F-4D97-AF65-F5344CB8AC3E}">
        <p14:creationId xmlns:p14="http://schemas.microsoft.com/office/powerpoint/2010/main" val="149842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1" dirty="0"/>
              <a:t>What Makes a “Good Dashboard”?</a:t>
            </a:r>
            <a:r>
              <a:rPr lang="zh-CN" altLang="en-US" b="1" dirty="0"/>
              <a:t> </a:t>
            </a:r>
            <a:endParaRPr lang="en-CA"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showing my dashboard, let’s first talk about what makes a </a:t>
            </a:r>
            <a:r>
              <a:rPr lang="en-US" altLang="zh-CN" i="1" dirty="0"/>
              <a:t>good</a:t>
            </a:r>
            <a:r>
              <a:rPr lang="en-US" altLang="zh-CN" dirty="0"/>
              <a:t> dashboard.</a:t>
            </a:r>
          </a:p>
          <a:p>
            <a:endParaRPr lang="en-US" altLang="zh-CN" dirty="0"/>
          </a:p>
          <a:p>
            <a:r>
              <a:rPr lang="en-US" altLang="zh-CN" dirty="0"/>
              <a:t>Because as students, we often spend hours designing charts that look beautiful —</a:t>
            </a:r>
            <a:br>
              <a:rPr lang="en-US" altLang="zh-CN" dirty="0"/>
            </a:br>
            <a:r>
              <a:rPr lang="en-US" altLang="zh-CN" dirty="0"/>
              <a:t>but sometimes forget what they’re actually supposed to </a:t>
            </a:r>
            <a:r>
              <a:rPr lang="en-US" altLang="zh-CN" i="1" dirty="0"/>
              <a:t>communicate</a:t>
            </a:r>
            <a:r>
              <a:rPr lang="en-US" altLang="zh-CN" dirty="0"/>
              <a:t>.</a:t>
            </a:r>
          </a:p>
          <a:p>
            <a:endParaRPr lang="en-US" altLang="zh-CN" dirty="0"/>
          </a:p>
          <a:p>
            <a:r>
              <a:rPr lang="en-CA" altLang="zh-CN" dirty="0"/>
              <a:t>So here’s my opinions:</a:t>
            </a:r>
            <a:br>
              <a:rPr lang="en-CA" altLang="zh-CN" dirty="0"/>
            </a:br>
            <a:r>
              <a:rPr lang="en-US" altLang="zh-CN" dirty="0"/>
              <a:t>A good dashboard doesn’t just show data — it tells a </a:t>
            </a:r>
            <a:r>
              <a:rPr lang="en-US" altLang="zh-CN" b="1" dirty="0"/>
              <a:t>story</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should answer three questions:</a:t>
            </a:r>
            <a:endParaRPr lang="en-CA"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    1. </a:t>
            </a:r>
            <a:r>
              <a:rPr lang="en-US" altLang="zh-CN" b="1" dirty="0"/>
              <a:t>What’s happening?</a:t>
            </a:r>
            <a:r>
              <a:rPr lang="en-US" altLang="zh-CN" dirty="0"/>
              <a:t> – which means current situation or trend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2. </a:t>
            </a:r>
            <a:r>
              <a:rPr lang="en-US" altLang="zh-CN" b="1" dirty="0"/>
              <a:t>Why is it happening?</a:t>
            </a:r>
            <a:r>
              <a:rPr lang="en-US" altLang="zh-CN" dirty="0"/>
              <a:t> – key factors or correlations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3. </a:t>
            </a:r>
            <a:r>
              <a:rPr lang="en-US" altLang="zh-CN" b="1" dirty="0"/>
              <a:t>So what?</a:t>
            </a:r>
            <a:r>
              <a:rPr lang="en-US" altLang="zh-CN" dirty="0"/>
              <a:t> – implications or next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other words, a great dashboard combines </a:t>
            </a:r>
            <a:r>
              <a:rPr lang="en-US" altLang="zh-CN" b="1" dirty="0"/>
              <a:t>clarity, context, and curiosity</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clarity for quick understanding, context to explain meaning, </a:t>
            </a:r>
            <a:r>
              <a:rPr lang="en-US" altLang="zh-CN" dirty="0"/>
              <a:t>and curiosity to make people want to explore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2. What Should a Dashboard Include?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what should a complete dashboard include?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Typically, there are </a:t>
            </a:r>
            <a:r>
              <a:rPr lang="en-US" altLang="zh-CN" b="1" dirty="0"/>
              <a:t>three levels</a:t>
            </a:r>
            <a:r>
              <a:rPr lang="en-US" altLang="zh-CN" dirty="0"/>
              <a:t> of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    1. Level 1: Overview – The Big Picture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section gives a quick snapshot of key metrics — total trade, GDP trend, Tariff change, etc.</a:t>
            </a:r>
            <a:br>
              <a:rPr lang="en-US" altLang="zh-CN" dirty="0"/>
            </a:br>
            <a:r>
              <a:rPr lang="en-US" altLang="zh-CN" dirty="0"/>
              <a:t>It’s for someone like a government official who only has 30 seconds to understand what’s going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    2. Level 2: Details – Drill Down by Category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we break down data by sector, region, or time period — for example, </a:t>
            </a:r>
            <a:r>
              <a:rPr lang="en-US" altLang="zh-CN" b="1" dirty="0"/>
              <a:t>trade by Country and Time </a:t>
            </a:r>
            <a:r>
              <a:rPr lang="en-US" altLang="zh-CN" dirty="0"/>
              <a:t>or </a:t>
            </a:r>
            <a:r>
              <a:rPr lang="en-US" altLang="zh-CN" b="1" dirty="0"/>
              <a:t>Economic indicators like GDP and Tariff </a:t>
            </a:r>
            <a:r>
              <a:rPr lang="en-US" altLang="zh-CN" dirty="0"/>
              <a:t>by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    3. Level 3: Insights – 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part shows how tariffs relate to other indicators, like GDP, trade volume.</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Together, these levels turn static charts into a </a:t>
            </a:r>
            <a:r>
              <a:rPr lang="en-US" altLang="zh-CN" b="1" dirty="0"/>
              <a:t>narrative flow</a:t>
            </a:r>
            <a:r>
              <a:rPr lang="en-US" altLang="zh-CN" dirty="0"/>
              <a:t>:</a:t>
            </a:r>
            <a:br>
              <a:rPr lang="en-US" altLang="zh-CN" dirty="0"/>
            </a:br>
            <a:r>
              <a:rPr lang="en-US" altLang="zh-CN" dirty="0"/>
              <a:t>from overview → analysis → insight.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3. </a:t>
            </a:r>
            <a:r>
              <a:rPr lang="en-CA" altLang="zh-CN" b="1" dirty="0"/>
              <a:t>Introducing Our Project Dashboard</a:t>
            </a:r>
          </a:p>
          <a:p>
            <a:r>
              <a:rPr lang="en-US" altLang="zh-CN" dirty="0"/>
              <a:t>This is the </a:t>
            </a:r>
            <a:r>
              <a:rPr lang="en-US" altLang="zh-CN" b="1" dirty="0"/>
              <a:t>overview page</a:t>
            </a:r>
            <a:r>
              <a:rPr lang="en-US" altLang="zh-CN" dirty="0"/>
              <a:t> of my Power BI dashboard — the main entry point of our analysis.</a:t>
            </a:r>
            <a:br>
              <a:rPr lang="en-US" altLang="zh-CN" dirty="0"/>
            </a:br>
            <a:r>
              <a:rPr lang="en-US" altLang="zh-CN" dirty="0"/>
              <a:t>It brings together the </a:t>
            </a:r>
            <a:r>
              <a:rPr lang="en-US" altLang="zh-CN" i="1" dirty="0"/>
              <a:t>big picture</a:t>
            </a:r>
            <a:r>
              <a:rPr lang="en-US" altLang="zh-CN" dirty="0"/>
              <a:t> of how Canada’s trade and economy changed after the U.S. tariff increases.</a:t>
            </a:r>
          </a:p>
          <a:p>
            <a:r>
              <a:rPr lang="en-US" altLang="zh-CN" dirty="0"/>
              <a:t>Let’s quickly walk through the key sections of this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the top, we placed three main KPIs — </a:t>
            </a:r>
            <a:r>
              <a:rPr lang="en-US" altLang="zh-CN" b="1" dirty="0"/>
              <a:t>Total</a:t>
            </a:r>
            <a:r>
              <a:rPr lang="en-US" altLang="zh-CN" dirty="0"/>
              <a:t> </a:t>
            </a:r>
            <a:r>
              <a:rPr lang="en-US" altLang="zh-CN" b="1" dirty="0"/>
              <a:t>Exports, Total Imports, and Trade Balance</a:t>
            </a:r>
            <a:r>
              <a:rPr lang="en-US" altLang="zh-CN" dirty="0"/>
              <a:t>.</a:t>
            </a:r>
          </a:p>
          <a:p>
            <a:br>
              <a:rPr lang="en-US" altLang="zh-CN" dirty="0"/>
            </a:br>
            <a:r>
              <a:rPr lang="en-US" altLang="zh-CN" b="1" dirty="0"/>
              <a:t>The line chart</a:t>
            </a:r>
            <a:r>
              <a:rPr lang="en-US" altLang="zh-CN" dirty="0"/>
              <a:t> shows the </a:t>
            </a:r>
            <a:r>
              <a:rPr lang="en-US" altLang="zh-CN" b="1" dirty="0"/>
              <a:t>overall trade trend from 2017 to 2019</a:t>
            </a:r>
            <a:r>
              <a:rPr lang="en-US" altLang="zh-CN" dirty="0"/>
              <a:t>,</a:t>
            </a:r>
            <a:br>
              <a:rPr lang="en-US" altLang="zh-CN" dirty="0"/>
            </a:br>
            <a:r>
              <a:rPr lang="en-US" altLang="zh-CN" dirty="0"/>
              <a:t>with a clear mark for </a:t>
            </a:r>
            <a:r>
              <a:rPr lang="en-US" altLang="zh-CN" b="1" dirty="0"/>
              <a:t>mid-2018</a:t>
            </a:r>
            <a:r>
              <a:rPr lang="en-US" altLang="zh-CN" dirty="0"/>
              <a:t>, when the tariffs were introduced.</a:t>
            </a:r>
          </a:p>
          <a:p>
            <a:endParaRPr lang="en-US" altLang="zh-CN" dirty="0"/>
          </a:p>
          <a:p>
            <a:r>
              <a:rPr lang="en-US" altLang="zh-CN" dirty="0"/>
              <a:t>You can instantly notice how trade volume changed right after that period — especially in mid-2018.</a:t>
            </a:r>
          </a:p>
          <a:p>
            <a:endParaRPr lang="en-US" altLang="zh-CN" dirty="0"/>
          </a:p>
          <a:p>
            <a:r>
              <a:rPr lang="en-US" altLang="zh-CN" dirty="0"/>
              <a:t>This chart tells the story of </a:t>
            </a:r>
            <a:r>
              <a:rPr lang="en-US" altLang="zh-CN" i="1" dirty="0"/>
              <a:t>when</a:t>
            </a:r>
            <a:r>
              <a:rPr lang="en-US" altLang="zh-CN" dirty="0"/>
              <a:t> things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like the speedometer of the dashboard — before diving into any chart, you already know how the economy is moving.</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The map </a:t>
            </a:r>
            <a:r>
              <a:rPr lang="en-US" altLang="zh-CN" b="0" dirty="0"/>
              <a:t>shows you who are the main business partner of Canada</a:t>
            </a:r>
            <a:r>
              <a:rPr lang="en-US" altLang="zh-CN" b="1" dirty="0"/>
              <a:t> </a:t>
            </a:r>
            <a:r>
              <a:rPr lang="en-US" altLang="zh-CN" b="0" dirty="0"/>
              <a:t>and</a:t>
            </a:r>
            <a:r>
              <a:rPr lang="en-US" altLang="zh-CN" b="1" dirty="0"/>
              <a:t> the donuts chart </a:t>
            </a:r>
            <a:r>
              <a:rPr lang="en-US" altLang="zh-CN" b="0" dirty="0"/>
              <a:t>tells you </a:t>
            </a:r>
            <a:r>
              <a:rPr lang="en-US" altLang="zh-CN" dirty="0"/>
              <a:t>how much of Canada’s total trade was with the U.S. compared to other countries.</a:t>
            </a:r>
            <a:r>
              <a:rPr lang="en-US" altLang="zh-CN" b="1"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the bottom, we added </a:t>
            </a:r>
            <a:r>
              <a:rPr lang="en-US" altLang="zh-CN" b="1" dirty="0"/>
              <a:t>supporting charts</a:t>
            </a:r>
            <a:r>
              <a:rPr lang="en-US" altLang="zh-CN" dirty="0"/>
              <a:t> showing key economic indicators —</a:t>
            </a:r>
            <a:br>
              <a:rPr lang="en-US" altLang="zh-CN" dirty="0"/>
            </a:br>
            <a:r>
              <a:rPr lang="en-US" altLang="zh-CN" dirty="0"/>
              <a:t>GDP growth and tariff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charts help connect trade patterns to broader economic conditions:</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example, even when trade drop down, GDP stayed relatively stable,</a:t>
            </a:r>
            <a:br>
              <a:rPr lang="en-US" altLang="zh-CN" dirty="0"/>
            </a:br>
            <a:r>
              <a:rPr lang="en-US" altLang="zh-CN" dirty="0"/>
              <a:t>suggesting that the impact was sector-specific rather than a full-scale downturn.</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short, this part provides the </a:t>
            </a:r>
            <a:r>
              <a:rPr lang="en-US" altLang="zh-CN" i="1" dirty="0"/>
              <a:t>economic background</a:t>
            </a:r>
            <a:r>
              <a:rPr lang="en-US" altLang="zh-CN" dirty="0"/>
              <a:t> for the whole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4. </a:t>
            </a:r>
            <a:r>
              <a:rPr lang="en-CA" altLang="zh-CN" b="1" dirty="0"/>
              <a:t>Design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kept the design clean and consistent: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Simple fonts, consistent units and data aggregation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Slicers on the right allow users to explore by Export, import or Trade Balance.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goal was to make the dashboard </a:t>
            </a:r>
            <a:r>
              <a:rPr lang="en-US" altLang="zh-CN" i="1" dirty="0"/>
              <a:t>executive-friendly</a:t>
            </a:r>
            <a:r>
              <a:rPr lang="en-US" altLang="zh-CN" dirty="0"/>
              <a:t>:</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informative enough for analysts, but clear enough for policymakers.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5. Wrap-up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overview page serves as the “landing page” of our project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summarizes the entire economic picture in one glance,</a:t>
            </a:r>
            <a:br>
              <a:rPr lang="en-US" altLang="zh-CN" dirty="0"/>
            </a:br>
            <a:r>
              <a:rPr lang="en-US" altLang="zh-CN" dirty="0"/>
              <a:t>from trade to GDP, from partners to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following pages in our dashboard dive deeper into specific areas like prices, employment, and industries.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 everything begins right here — with this page that tells the whole story in a single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8</a:t>
            </a:fld>
            <a:endParaRPr lang="zh-CN" altLang="en-US"/>
          </a:p>
        </p:txBody>
      </p:sp>
    </p:spTree>
    <p:extLst>
      <p:ext uri="{BB962C8B-B14F-4D97-AF65-F5344CB8AC3E}">
        <p14:creationId xmlns:p14="http://schemas.microsoft.com/office/powerpoint/2010/main" val="3211361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altLang="zh-CN" b="1" dirty="0"/>
              <a:t>What is Univariate Analysis?</a:t>
            </a:r>
            <a:r>
              <a:rPr lang="zh-CN" altLang="en-CA" b="1" dirty="0"/>
              <a:t>（</a:t>
            </a:r>
            <a:r>
              <a:rPr lang="zh-CN" altLang="en-US" b="1" dirty="0"/>
              <a:t>什么是单变量分析？）</a:t>
            </a:r>
            <a:endParaRPr lang="en-CA"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diving into the visuals, let’s first understand what </a:t>
            </a:r>
            <a:r>
              <a:rPr lang="en-US" altLang="zh-CN" i="1" dirty="0"/>
              <a:t>univariate analysis</a:t>
            </a:r>
            <a:r>
              <a:rPr lang="en-US" altLang="zh-CN" dirty="0"/>
              <a:t> means.</a:t>
            </a:r>
          </a:p>
          <a:p>
            <a:pPr marL="0" indent="0">
              <a:buNone/>
            </a:pPr>
            <a:r>
              <a:rPr lang="en-US" altLang="zh-CN" dirty="0"/>
              <a:t>In simple terms, “univariate” means </a:t>
            </a:r>
            <a:r>
              <a:rPr lang="en-US" altLang="zh-CN" b="1" dirty="0"/>
              <a:t>one variable at a time</a:t>
            </a:r>
            <a:r>
              <a:rPr lang="en-US" altLang="zh-CN" dirty="0"/>
              <a:t> — we analyze how a single indicator behaves across time, without yet combining it with others.</a:t>
            </a:r>
          </a:p>
          <a:p>
            <a:pPr marL="0" indent="0">
              <a:buNone/>
            </a:pPr>
            <a:endParaRPr lang="en-US" altLang="zh-CN" b="1" dirty="0"/>
          </a:p>
          <a:p>
            <a:pPr marL="0" indent="0">
              <a:buNone/>
            </a:pPr>
            <a:r>
              <a:rPr lang="en-US" altLang="zh-CN" dirty="0"/>
              <a:t>The goal here is to build a </a:t>
            </a:r>
            <a:r>
              <a:rPr lang="en-US" altLang="zh-CN" i="1" dirty="0"/>
              <a:t>baseline understanding</a:t>
            </a:r>
            <a:r>
              <a:rPr lang="en-US" altLang="zh-CN" dirty="0"/>
              <a:t>:</a:t>
            </a:r>
            <a:br>
              <a:rPr lang="en-US" altLang="zh-CN" dirty="0"/>
            </a:br>
            <a:r>
              <a:rPr lang="en-US" altLang="zh-CN" dirty="0"/>
              <a:t>what each variable — such as trade volume, price index, or employment rate — looks like individually.</a:t>
            </a:r>
          </a:p>
          <a:p>
            <a:pPr marL="0" indent="0">
              <a:buNone/>
            </a:pPr>
            <a:endParaRPr lang="en-US" altLang="zh-CN" b="1" dirty="0"/>
          </a:p>
          <a:p>
            <a:pPr marL="0" indent="0">
              <a:buNone/>
            </a:pPr>
            <a:r>
              <a:rPr lang="en-US" altLang="zh-CN" dirty="0"/>
              <a:t>Once we clearly understand each one on its own, we can move on to </a:t>
            </a:r>
            <a:r>
              <a:rPr lang="en-US" altLang="zh-CN" i="1" dirty="0"/>
              <a:t>multivariate analysis</a:t>
            </a:r>
            <a:r>
              <a:rPr lang="en-US" altLang="zh-CN" dirty="0"/>
              <a:t>, where we explore how these variables interact — for example, how tariffs might affect both trade and employment together.</a:t>
            </a:r>
          </a:p>
          <a:p>
            <a:pPr marL="0" indent="0">
              <a:buNone/>
            </a:pPr>
            <a:endParaRPr lang="en-US" altLang="zh-CN" b="1" dirty="0"/>
          </a:p>
          <a:p>
            <a:pPr marL="0" indent="0">
              <a:buNone/>
            </a:pPr>
            <a:endParaRPr lang="en-US" altLang="zh-CN" b="1" dirty="0"/>
          </a:p>
          <a:p>
            <a:pPr marL="0" indent="0">
              <a:buNone/>
            </a:pPr>
            <a:r>
              <a:rPr lang="en-US" altLang="zh-CN" b="1" dirty="0"/>
              <a:t>2. </a:t>
            </a:r>
            <a:r>
              <a:rPr lang="en-CA" altLang="zh-CN" b="1" dirty="0"/>
              <a:t>Why Separate Univariate and Multivariate Analysis?</a:t>
            </a:r>
          </a:p>
          <a:p>
            <a:pPr marL="0" indent="0">
              <a:buNone/>
            </a:pPr>
            <a:r>
              <a:rPr lang="en-US" altLang="zh-CN" dirty="0"/>
              <a:t>If we jump straight into correlations, we might miss the individual stories.</a:t>
            </a:r>
            <a:br>
              <a:rPr lang="en-US" altLang="zh-CN" dirty="0"/>
            </a:br>
            <a:r>
              <a:rPr lang="en-US" altLang="zh-CN" dirty="0"/>
              <a:t>For instance, if both trade and unemployment change after 2018,</a:t>
            </a:r>
            <a:br>
              <a:rPr lang="en-US" altLang="zh-CN" dirty="0"/>
            </a:br>
            <a:r>
              <a:rPr lang="en-US" altLang="zh-CN" dirty="0"/>
              <a:t>we can’t tell whether that’s coincidence or not — until we understand how each behaved on its own.</a:t>
            </a:r>
            <a:endParaRPr lang="en-US" altLang="zh-CN" b="1" dirty="0"/>
          </a:p>
          <a:p>
            <a:pPr marL="0" indent="0">
              <a:buNone/>
            </a:pPr>
            <a:endParaRPr lang="en-US" altLang="zh-CN" b="1" dirty="0"/>
          </a:p>
          <a:p>
            <a:pPr marL="0" indent="0">
              <a:buNone/>
            </a:pPr>
            <a:r>
              <a:rPr lang="en-US" altLang="zh-CN" dirty="0"/>
              <a:t>So, this section — the </a:t>
            </a:r>
            <a:r>
              <a:rPr lang="en-US" altLang="zh-CN" i="1" dirty="0"/>
              <a:t>univariate part</a:t>
            </a:r>
            <a:r>
              <a:rPr lang="en-US" altLang="zh-CN" dirty="0"/>
              <a:t> — focuses on </a:t>
            </a:r>
            <a:r>
              <a:rPr lang="en-US" altLang="zh-CN" b="1" dirty="0"/>
              <a:t>individual trends</a:t>
            </a:r>
            <a:r>
              <a:rPr lang="en-US" altLang="zh-CN" dirty="0"/>
              <a:t>,</a:t>
            </a:r>
            <a:br>
              <a:rPr lang="en-US" altLang="zh-CN" dirty="0"/>
            </a:br>
            <a:r>
              <a:rPr lang="en-US" altLang="zh-CN" dirty="0"/>
              <a:t>and the next part will connect those dots into </a:t>
            </a:r>
            <a:r>
              <a:rPr lang="en-US" altLang="zh-CN" b="1" dirty="0"/>
              <a:t>cause-and-effect relationships</a:t>
            </a:r>
            <a:r>
              <a:rPr lang="en-US" altLang="zh-CN" dirty="0"/>
              <a:t>.</a:t>
            </a:r>
          </a:p>
          <a:p>
            <a:pPr marL="0" indent="0">
              <a:buNone/>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 </a:t>
            </a:r>
            <a:r>
              <a:rPr lang="en-US" altLang="zh-CN" b="1" dirty="0"/>
              <a:t>Now let’s walk through our four Univariate dashboards</a:t>
            </a:r>
          </a:p>
          <a:p>
            <a:pPr marL="0" indent="0">
              <a:buNone/>
            </a:pPr>
            <a:endParaRPr lang="en-US" altLang="zh-CN" dirty="0"/>
          </a:p>
          <a:p>
            <a:pPr marL="0" indent="0">
              <a:buNone/>
            </a:pPr>
            <a:r>
              <a:rPr lang="en-US" altLang="zh-CN" b="1" dirty="0"/>
              <a:t>1.1 Trade with the U.S. &amp; China </a:t>
            </a:r>
          </a:p>
          <a:p>
            <a:pPr marL="0" indent="0">
              <a:buNone/>
            </a:pPr>
            <a:r>
              <a:rPr lang="en-US" altLang="zh-CN" dirty="0"/>
              <a:t>First, let’s look at trade between </a:t>
            </a:r>
            <a:r>
              <a:rPr lang="en-US" altLang="zh-CN" b="1" dirty="0"/>
              <a:t>Canada and the U.S.</a:t>
            </a:r>
            <a:r>
              <a:rPr lang="en-US" altLang="zh-CN" dirty="0"/>
              <a:t> — the country most directly affected by the tariff dispute.</a:t>
            </a:r>
          </a:p>
          <a:p>
            <a:pPr marL="0" indent="0">
              <a:buNone/>
            </a:pPr>
            <a:r>
              <a:rPr lang="en-US" altLang="zh-CN" dirty="0"/>
              <a:t>The first chart shows </a:t>
            </a:r>
            <a:r>
              <a:rPr lang="en-US" altLang="zh-CN" b="1" dirty="0"/>
              <a:t>metal trade</a:t>
            </a:r>
            <a:r>
              <a:rPr lang="en-US" altLang="zh-CN" dirty="0"/>
              <a:t>.</a:t>
            </a:r>
            <a:br>
              <a:rPr lang="en-US" altLang="zh-CN" dirty="0"/>
            </a:br>
            <a:r>
              <a:rPr lang="en-US" altLang="zh-CN" dirty="0"/>
              <a:t>Imports from the U.S. were stable until mid-2018,</a:t>
            </a:r>
            <a:br>
              <a:rPr lang="en-US" altLang="zh-CN" dirty="0"/>
            </a:br>
            <a:r>
              <a:rPr lang="en-US" altLang="zh-CN" dirty="0"/>
              <a:t>then dropped sharply right after the U.S. imposed steel and aluminum tariffs in June 2018.</a:t>
            </a:r>
            <a:br>
              <a:rPr lang="en-US" altLang="zh-CN" dirty="0"/>
            </a:br>
            <a:r>
              <a:rPr lang="en-US" altLang="zh-CN" dirty="0"/>
              <a:t>This clearly shows a </a:t>
            </a:r>
            <a:r>
              <a:rPr lang="en-US" altLang="zh-CN" b="1" dirty="0"/>
              <a:t>direct tariff impact</a:t>
            </a:r>
            <a:r>
              <a:rPr lang="en-US" altLang="zh-CN" dirty="0"/>
              <a:t> — industrial imports reacted immediately.</a:t>
            </a:r>
          </a:p>
          <a:p>
            <a:pPr marL="0" indent="0">
              <a:buNone/>
            </a:pPr>
            <a:endParaRPr lang="en-US" altLang="zh-CN" b="1" dirty="0"/>
          </a:p>
          <a:p>
            <a:r>
              <a:rPr lang="en-US" altLang="zh-CN" dirty="0"/>
              <a:t>Below that, we have </a:t>
            </a:r>
            <a:r>
              <a:rPr lang="en-US" altLang="zh-CN" b="1" dirty="0"/>
              <a:t>consumer goods trade</a:t>
            </a:r>
            <a:r>
              <a:rPr lang="en-US" altLang="zh-CN" dirty="0"/>
              <a:t>,</a:t>
            </a:r>
            <a:br>
              <a:rPr lang="en-US" altLang="zh-CN" dirty="0"/>
            </a:br>
            <a:r>
              <a:rPr lang="en-US" altLang="zh-CN" dirty="0"/>
              <a:t>which, interestingly, stayed quite stable — even slightly growing through 2019.</a:t>
            </a:r>
          </a:p>
          <a:p>
            <a:endParaRPr lang="en-US" altLang="zh-CN" dirty="0"/>
          </a:p>
          <a:p>
            <a:r>
              <a:rPr lang="en-US" altLang="zh-CN" dirty="0"/>
              <a:t>This suggests that </a:t>
            </a:r>
            <a:r>
              <a:rPr lang="en-US" altLang="zh-CN" b="1" dirty="0"/>
              <a:t>the tariffs mainly targeted industrial supply chains</a:t>
            </a:r>
            <a:r>
              <a:rPr lang="en-US" altLang="zh-CN" dirty="0"/>
              <a:t>,</a:t>
            </a:r>
            <a:br>
              <a:rPr lang="en-US" altLang="zh-CN" dirty="0"/>
            </a:br>
            <a:r>
              <a:rPr lang="en-US" altLang="zh-CN" dirty="0"/>
              <a:t>while everyday consumer products were much less affected.</a:t>
            </a:r>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zh-CN" altLang="en-US" b="1" dirty="0"/>
          </a:p>
        </p:txBody>
      </p:sp>
      <p:sp>
        <p:nvSpPr>
          <p:cNvPr id="4" name="Slide Number Placeholder 3"/>
          <p:cNvSpPr>
            <a:spLocks noGrp="1"/>
          </p:cNvSpPr>
          <p:nvPr>
            <p:ph type="sldNum" sz="quarter" idx="5"/>
          </p:nvPr>
        </p:nvSpPr>
        <p:spPr/>
        <p:txBody>
          <a:bodyPr/>
          <a:lstStyle/>
          <a:p>
            <a:fld id="{22A7726A-58BF-4ACB-A06E-827ED86A8881}" type="slidenum">
              <a:rPr lang="zh-CN" altLang="en-US" smtClean="0"/>
              <a:t>9</a:t>
            </a:fld>
            <a:endParaRPr lang="zh-CN" altLang="en-US"/>
          </a:p>
        </p:txBody>
      </p:sp>
    </p:spTree>
    <p:extLst>
      <p:ext uri="{BB962C8B-B14F-4D97-AF65-F5344CB8AC3E}">
        <p14:creationId xmlns:p14="http://schemas.microsoft.com/office/powerpoint/2010/main" val="247982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jpe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sp>
        <p:nvSpPr>
          <p:cNvPr id="2" name="Freeform 2"/>
          <p:cNvSpPr/>
          <p:nvPr/>
        </p:nvSpPr>
        <p:spPr>
          <a:xfrm rot="-6162724">
            <a:off x="12237370" y="1226167"/>
            <a:ext cx="10351703" cy="11318960"/>
          </a:xfrm>
          <a:custGeom>
            <a:avLst/>
            <a:gdLst/>
            <a:ahLst/>
            <a:cxnLst/>
            <a:rect l="l" t="t" r="r" b="b"/>
            <a:pathLst>
              <a:path w="10351703" h="11318960">
                <a:moveTo>
                  <a:pt x="0" y="0"/>
                </a:moveTo>
                <a:lnTo>
                  <a:pt x="10351703" y="0"/>
                </a:lnTo>
                <a:lnTo>
                  <a:pt x="10351703" y="11318960"/>
                </a:lnTo>
                <a:lnTo>
                  <a:pt x="0" y="11318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3" name="Group 3"/>
          <p:cNvGrpSpPr/>
          <p:nvPr/>
        </p:nvGrpSpPr>
        <p:grpSpPr>
          <a:xfrm>
            <a:off x="1028700" y="1283976"/>
            <a:ext cx="10860473" cy="3484033"/>
            <a:chOff x="0" y="0"/>
            <a:chExt cx="14480631" cy="4645378"/>
          </a:xfrm>
        </p:grpSpPr>
        <p:sp>
          <p:nvSpPr>
            <p:cNvPr id="4" name="TextBox 4"/>
            <p:cNvSpPr txBox="1"/>
            <p:nvPr/>
          </p:nvSpPr>
          <p:spPr>
            <a:xfrm>
              <a:off x="0" y="19050"/>
              <a:ext cx="14480631" cy="3536950"/>
            </a:xfrm>
            <a:prstGeom prst="rect">
              <a:avLst/>
            </a:prstGeom>
          </p:spPr>
          <p:txBody>
            <a:bodyPr lIns="0" tIns="0" rIns="0" bIns="0" rtlCol="0" anchor="t">
              <a:spAutoFit/>
            </a:bodyPr>
            <a:lstStyle/>
            <a:p>
              <a:pPr marL="0" lvl="0" indent="0" algn="l">
                <a:lnSpc>
                  <a:spcPts val="6900"/>
                </a:lnSpc>
              </a:pPr>
              <a:r>
                <a:rPr lang="en-US" sz="6000" b="1">
                  <a:solidFill>
                    <a:srgbClr val="FFFFFF"/>
                  </a:solidFill>
                  <a:latin typeface="HK Grotesk Semi-Bold"/>
                  <a:ea typeface="HK Grotesk Semi-Bold"/>
                  <a:cs typeface="HK Grotesk Semi-Bold"/>
                  <a:sym typeface="HK Grotesk Semi-Bold"/>
                </a:rPr>
                <a:t>IMPACT OF U.S. TARIFF INCREASES ON THE CANADIAN ECONOMY</a:t>
              </a:r>
            </a:p>
          </p:txBody>
        </p:sp>
        <p:sp>
          <p:nvSpPr>
            <p:cNvPr id="5" name="TextBox 5"/>
            <p:cNvSpPr txBox="1"/>
            <p:nvPr/>
          </p:nvSpPr>
          <p:spPr>
            <a:xfrm>
              <a:off x="0" y="3997678"/>
              <a:ext cx="14480631" cy="647700"/>
            </a:xfrm>
            <a:prstGeom prst="rect">
              <a:avLst/>
            </a:prstGeom>
          </p:spPr>
          <p:txBody>
            <a:bodyPr lIns="0" tIns="0" rIns="0" bIns="0" rtlCol="0" anchor="t">
              <a:spAutoFit/>
            </a:bodyPr>
            <a:lstStyle/>
            <a:p>
              <a:pPr marL="0" lvl="0" indent="0" algn="l">
                <a:lnSpc>
                  <a:spcPts val="3900"/>
                </a:lnSpc>
              </a:pPr>
              <a:r>
                <a:rPr lang="en-US" sz="3000" b="1">
                  <a:solidFill>
                    <a:srgbClr val="FFFFFF"/>
                  </a:solidFill>
                  <a:latin typeface="HK Grotesk Medium"/>
                  <a:ea typeface="HK Grotesk Medium"/>
                  <a:cs typeface="HK Grotesk Medium"/>
                  <a:sym typeface="HK Grotesk Medium"/>
                </a:rPr>
                <a:t>ANLT 601</a:t>
              </a:r>
            </a:p>
          </p:txBody>
        </p:sp>
      </p:grpSp>
      <p:sp>
        <p:nvSpPr>
          <p:cNvPr id="6" name="TextBox 6"/>
          <p:cNvSpPr txBox="1"/>
          <p:nvPr/>
        </p:nvSpPr>
        <p:spPr>
          <a:xfrm>
            <a:off x="-427603" y="9448315"/>
            <a:ext cx="2635980" cy="257175"/>
          </a:xfrm>
          <a:prstGeom prst="rect">
            <a:avLst/>
          </a:prstGeom>
        </p:spPr>
        <p:txBody>
          <a:bodyPr lIns="0" tIns="0" rIns="0" bIns="0" rtlCol="0" anchor="t">
            <a:spAutoFit/>
          </a:bodyPr>
          <a:lstStyle/>
          <a:p>
            <a:pPr marL="0" lvl="0" indent="0" algn="r">
              <a:lnSpc>
                <a:spcPts val="2040"/>
              </a:lnSpc>
            </a:pPr>
            <a:r>
              <a:rPr lang="en-US" sz="1700" b="1">
                <a:solidFill>
                  <a:srgbClr val="FFFFFF"/>
                </a:solidFill>
                <a:latin typeface="HK Grotesk Semi-Bold"/>
                <a:ea typeface="HK Grotesk Semi-Bold"/>
                <a:cs typeface="HK Grotesk Semi-Bold"/>
                <a:sym typeface="HK Grotesk Semi-Bold"/>
              </a:rPr>
              <a:t>APRIL  2025</a:t>
            </a:r>
          </a:p>
        </p:txBody>
      </p:sp>
      <p:grpSp>
        <p:nvGrpSpPr>
          <p:cNvPr id="7" name="Group 7"/>
          <p:cNvGrpSpPr/>
          <p:nvPr/>
        </p:nvGrpSpPr>
        <p:grpSpPr>
          <a:xfrm>
            <a:off x="1028700" y="8348662"/>
            <a:ext cx="3362074" cy="813858"/>
            <a:chOff x="0" y="0"/>
            <a:chExt cx="4482765" cy="1085145"/>
          </a:xfrm>
        </p:grpSpPr>
        <p:sp>
          <p:nvSpPr>
            <p:cNvPr id="8" name="TextBox 8"/>
            <p:cNvSpPr txBox="1"/>
            <p:nvPr/>
          </p:nvSpPr>
          <p:spPr>
            <a:xfrm>
              <a:off x="0" y="537986"/>
              <a:ext cx="4482765" cy="547158"/>
            </a:xfrm>
            <a:prstGeom prst="rect">
              <a:avLst/>
            </a:prstGeom>
          </p:spPr>
          <p:txBody>
            <a:bodyPr lIns="0" tIns="0" rIns="0" bIns="0" rtlCol="0" anchor="t">
              <a:spAutoFit/>
            </a:bodyPr>
            <a:lstStyle/>
            <a:p>
              <a:pPr marL="0" lvl="0" indent="0" algn="l">
                <a:lnSpc>
                  <a:spcPts val="3499"/>
                </a:lnSpc>
              </a:pPr>
              <a:r>
                <a:rPr lang="en-US" sz="2499" b="1">
                  <a:solidFill>
                    <a:srgbClr val="FFFFFF"/>
                  </a:solidFill>
                  <a:latin typeface="HK Grotesk Medium"/>
                  <a:ea typeface="HK Grotesk Medium"/>
                  <a:cs typeface="HK Grotesk Medium"/>
                  <a:sym typeface="HK Grotesk Medium"/>
                </a:rPr>
                <a:t>Ke Zhang</a:t>
              </a:r>
            </a:p>
          </p:txBody>
        </p:sp>
        <p:sp>
          <p:nvSpPr>
            <p:cNvPr id="9" name="TextBox 9"/>
            <p:cNvSpPr txBox="1"/>
            <p:nvPr/>
          </p:nvSpPr>
          <p:spPr>
            <a:xfrm>
              <a:off x="0" y="0"/>
              <a:ext cx="4482765" cy="495300"/>
            </a:xfrm>
            <a:prstGeom prst="rect">
              <a:avLst/>
            </a:prstGeom>
          </p:spPr>
          <p:txBody>
            <a:bodyPr lIns="0" tIns="0" rIns="0" bIns="0" rtlCol="0" anchor="t">
              <a:spAutoFit/>
            </a:bodyPr>
            <a:lstStyle/>
            <a:p>
              <a:pPr marL="0" lvl="0" indent="0" algn="l">
                <a:lnSpc>
                  <a:spcPts val="2999"/>
                </a:lnSpc>
              </a:pPr>
              <a:r>
                <a:rPr lang="en-US" sz="2499" b="1">
                  <a:solidFill>
                    <a:srgbClr val="A9D6B9"/>
                  </a:solidFill>
                  <a:latin typeface="HK Grotesk Medium"/>
                  <a:ea typeface="HK Grotesk Medium"/>
                  <a:cs typeface="HK Grotesk Medium"/>
                  <a:sym typeface="HK Grotesk Medium"/>
                </a:rPr>
                <a:t>PREPARED </a:t>
              </a:r>
              <a:r>
                <a:rPr lang="en-US" sz="2499" b="1" u="none">
                  <a:solidFill>
                    <a:srgbClr val="A9D6B9"/>
                  </a:solidFill>
                  <a:latin typeface="HK Grotesk Medium"/>
                  <a:ea typeface="HK Grotesk Medium"/>
                  <a:cs typeface="HK Grotesk Medium"/>
                  <a:sym typeface="HK Grotesk Medium"/>
                </a:rPr>
                <a:t>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52" y="-362670"/>
            <a:ext cx="9440256" cy="2149081"/>
            <a:chOff x="0" y="0"/>
            <a:chExt cx="12587008" cy="2865442"/>
          </a:xfrm>
        </p:grpSpPr>
        <p:sp>
          <p:nvSpPr>
            <p:cNvPr id="3" name="TextBox 3"/>
            <p:cNvSpPr txBox="1"/>
            <p:nvPr/>
          </p:nvSpPr>
          <p:spPr>
            <a:xfrm>
              <a:off x="0" y="496892"/>
              <a:ext cx="12587008" cy="2368550"/>
            </a:xfrm>
            <a:prstGeom prst="rect">
              <a:avLst/>
            </a:prstGeom>
          </p:spPr>
          <p:txBody>
            <a:bodyPr lIns="0" tIns="0" rIns="0" bIns="0" rtlCol="0" anchor="t">
              <a:spAutoFit/>
            </a:bodyPr>
            <a:lstStyle/>
            <a:p>
              <a:pPr algn="ctr">
                <a:lnSpc>
                  <a:spcPts val="6900"/>
                </a:lnSpc>
              </a:pPr>
              <a:r>
                <a:rPr lang="en-US" sz="6000" b="1" spc="-60">
                  <a:solidFill>
                    <a:srgbClr val="2A3652"/>
                  </a:solidFill>
                  <a:latin typeface="HK Grotesk Bold"/>
                  <a:ea typeface="HK Grotesk Bold"/>
                  <a:cs typeface="HK Grotesk Bold"/>
                  <a:sym typeface="HK Grotesk Bold"/>
                </a:rPr>
                <a:t>VARIATE ANALYSIS：</a:t>
              </a:r>
            </a:p>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TRADE WITH CHINA</a:t>
              </a:r>
            </a:p>
          </p:txBody>
        </p:sp>
        <p:sp>
          <p:nvSpPr>
            <p:cNvPr id="4" name="AutoShape 4"/>
            <p:cNvSpPr/>
            <p:nvPr/>
          </p:nvSpPr>
          <p:spPr>
            <a:xfrm>
              <a:off x="0" y="12700"/>
              <a:ext cx="12587008"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11523197"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1685629"/>
            <a:ext cx="11432219" cy="7016525"/>
          </a:xfrm>
          <a:custGeom>
            <a:avLst/>
            <a:gdLst/>
            <a:ahLst/>
            <a:cxnLst/>
            <a:rect l="l" t="t" r="r" b="b"/>
            <a:pathLst>
              <a:path w="11432219" h="7016525">
                <a:moveTo>
                  <a:pt x="0" y="0"/>
                </a:moveTo>
                <a:lnTo>
                  <a:pt x="11432219" y="0"/>
                </a:lnTo>
                <a:lnTo>
                  <a:pt x="11432219" y="7016524"/>
                </a:lnTo>
                <a:lnTo>
                  <a:pt x="0" y="7016524"/>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
        <p:nvSpPr>
          <p:cNvPr id="10" name="TextBox 10"/>
          <p:cNvSpPr txBox="1"/>
          <p:nvPr/>
        </p:nvSpPr>
        <p:spPr>
          <a:xfrm>
            <a:off x="11870323" y="816834"/>
            <a:ext cx="6077673" cy="9223375"/>
          </a:xfrm>
          <a:prstGeom prst="rect">
            <a:avLst/>
          </a:prstGeom>
        </p:spPr>
        <p:txBody>
          <a:bodyPr lIns="0" tIns="0" rIns="0" bIns="0" rtlCol="0" anchor="t">
            <a:spAutoFit/>
          </a:bodyPr>
          <a:lstStyle/>
          <a:p>
            <a:pPr algn="just">
              <a:lnSpc>
                <a:spcPts val="3499"/>
              </a:lnSpc>
            </a:pPr>
            <a:endParaRPr dirty="0"/>
          </a:p>
          <a:p>
            <a:pPr algn="just">
              <a:lnSpc>
                <a:spcPts val="3499"/>
              </a:lnSpc>
            </a:pPr>
            <a:r>
              <a:rPr lang="en-US" sz="2499" b="1" dirty="0">
                <a:solidFill>
                  <a:srgbClr val="FFFFFF"/>
                </a:solidFill>
                <a:latin typeface="Canva Sans Bold"/>
                <a:ea typeface="Canva Sans Bold"/>
                <a:cs typeface="Canva Sans Bold"/>
                <a:sym typeface="Canva Sans Bold"/>
              </a:rPr>
              <a:t>Key Observations from Trade Analysis</a:t>
            </a:r>
          </a:p>
          <a:p>
            <a:pPr algn="just">
              <a:lnSpc>
                <a:spcPts val="2800"/>
              </a:lnSpc>
            </a:pPr>
            <a:endParaRPr lang="en-US" sz="2499" b="1" dirty="0">
              <a:solidFill>
                <a:srgbClr val="FFFFFF"/>
              </a:solidFill>
              <a:latin typeface="Canva Sans Bold"/>
              <a:ea typeface="Canva Sans Bold"/>
              <a:cs typeface="Canva Sans Bold"/>
              <a:sym typeface="Canva Sans Bold"/>
            </a:endParaRPr>
          </a:p>
          <a:p>
            <a:pPr algn="just">
              <a:lnSpc>
                <a:spcPts val="2800"/>
              </a:lnSpc>
            </a:pPr>
            <a:r>
              <a:rPr lang="en-US" sz="2000" b="1" dirty="0">
                <a:solidFill>
                  <a:srgbClr val="FFFFFF"/>
                </a:solidFill>
                <a:latin typeface="Canva Sans Bold"/>
                <a:ea typeface="Canva Sans Bold"/>
                <a:cs typeface="Canva Sans Bold"/>
                <a:sym typeface="Canva Sans Bold"/>
              </a:rPr>
              <a:t>Metal Trade Between Canada and China：</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Metal imports from China remained relatively stable over the entire period, fluctuating mildly between $350M–$450M per month.</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No obvious decline post-2018; instead, a slight rebound in late 2019 is observed.</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This contrasts with the sharp drop seen in Canada-U.S. metal trade post-tariff, suggesting China was unaffected by U.S.-Canada tariff disputes.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Export data (from Canada to China) remained low and volatile, with one-off spikes (e.g., mid-2018), likely due to isolated deals.</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Consumer Goods Trade Between Canada and China ：</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Imports of consumer goods from China stayed consistently high, fluctuating in a narrow range ($5M–$7M).</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No sign of disruption during 2018–2019, showing that this trade flow was resilient and stable.</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Exports from Canada to China remained negligible, indicating a strong one-way trade dependency in this category.</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2239"/>
              </a:lnSpc>
            </a:pPr>
            <a:endParaRPr lang="en-US" sz="1599" dirty="0">
              <a:solidFill>
                <a:srgbClr val="FFFFFF"/>
              </a:solidFill>
              <a:latin typeface="Canva Sans"/>
              <a:ea typeface="Canva Sans"/>
              <a:cs typeface="Canva Sans"/>
              <a:sym typeface="Canva Sans"/>
            </a:endParaRPr>
          </a:p>
          <a:p>
            <a:pPr algn="just">
              <a:lnSpc>
                <a:spcPts val="3499"/>
              </a:lnSpc>
            </a:pPr>
            <a:endParaRPr lang="en-US" sz="1599" dirty="0">
              <a:solidFill>
                <a:srgbClr val="FFFFFF"/>
              </a:solidFill>
              <a:latin typeface="Canva Sans"/>
              <a:ea typeface="Canva Sans"/>
              <a:cs typeface="Canva Sans"/>
              <a:sym typeface="Canva Sans"/>
            </a:endParaRPr>
          </a:p>
        </p:txBody>
      </p:sp>
      <p:sp>
        <p:nvSpPr>
          <p:cNvPr id="11" name="TextBox 11"/>
          <p:cNvSpPr txBox="1"/>
          <p:nvPr/>
        </p:nvSpPr>
        <p:spPr>
          <a:xfrm>
            <a:off x="205092" y="8654528"/>
            <a:ext cx="10226881" cy="1538605"/>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Unlike the Canada–U.S. metal trade, Canada’s trade with China—both in metals and consumer goods—remained stable throughout the 2017–2019 period. This highlights that the decline in metal trade volume was a targeted bilateral issue with the U.S., not a global trend. China did not introduce retaliatory trade restrictions on Canadian metal or consumer goods during this time.</a:t>
            </a:r>
          </a:p>
        </p:txBody>
      </p:sp>
      <p:sp>
        <p:nvSpPr>
          <p:cNvPr id="12" name="TextBox 12"/>
          <p:cNvSpPr txBox="1"/>
          <p:nvPr/>
        </p:nvSpPr>
        <p:spPr>
          <a:xfrm>
            <a:off x="15012864" y="9612108"/>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359" y="-210081"/>
            <a:ext cx="9440256" cy="2149081"/>
            <a:chOff x="0" y="0"/>
            <a:chExt cx="12587008" cy="2865442"/>
          </a:xfrm>
        </p:grpSpPr>
        <p:sp>
          <p:nvSpPr>
            <p:cNvPr id="3" name="TextBox 3"/>
            <p:cNvSpPr txBox="1"/>
            <p:nvPr/>
          </p:nvSpPr>
          <p:spPr>
            <a:xfrm>
              <a:off x="0" y="496892"/>
              <a:ext cx="12587008" cy="23685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PRICE-BASED INDICATORS UNDER TARIFF IMPACT</a:t>
              </a:r>
            </a:p>
          </p:txBody>
        </p:sp>
        <p:sp>
          <p:nvSpPr>
            <p:cNvPr id="4" name="AutoShape 4"/>
            <p:cNvSpPr/>
            <p:nvPr/>
          </p:nvSpPr>
          <p:spPr>
            <a:xfrm>
              <a:off x="0" y="12700"/>
              <a:ext cx="12587008"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11523197"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1938982"/>
            <a:ext cx="11523197" cy="6323354"/>
          </a:xfrm>
          <a:custGeom>
            <a:avLst/>
            <a:gdLst/>
            <a:ahLst/>
            <a:cxnLst/>
            <a:rect l="l" t="t" r="r" b="b"/>
            <a:pathLst>
              <a:path w="11523197" h="6323354">
                <a:moveTo>
                  <a:pt x="0" y="0"/>
                </a:moveTo>
                <a:lnTo>
                  <a:pt x="11523197" y="0"/>
                </a:lnTo>
                <a:lnTo>
                  <a:pt x="11523197" y="6323354"/>
                </a:lnTo>
                <a:lnTo>
                  <a:pt x="0" y="6323354"/>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
        <p:nvSpPr>
          <p:cNvPr id="10" name="TextBox 10"/>
          <p:cNvSpPr txBox="1"/>
          <p:nvPr/>
        </p:nvSpPr>
        <p:spPr>
          <a:xfrm>
            <a:off x="11696760" y="88696"/>
            <a:ext cx="6417677" cy="10430804"/>
          </a:xfrm>
          <a:prstGeom prst="rect">
            <a:avLst/>
          </a:prstGeom>
        </p:spPr>
        <p:txBody>
          <a:bodyPr lIns="0" tIns="0" rIns="0" bIns="0" rtlCol="0" anchor="t">
            <a:spAutoFit/>
          </a:bodyPr>
          <a:lstStyle/>
          <a:p>
            <a:pPr algn="just">
              <a:lnSpc>
                <a:spcPts val="3499"/>
              </a:lnSpc>
            </a:pPr>
            <a:endParaRPr dirty="0"/>
          </a:p>
          <a:p>
            <a:pPr algn="just">
              <a:lnSpc>
                <a:spcPts val="3499"/>
              </a:lnSpc>
            </a:pPr>
            <a:r>
              <a:rPr lang="en-US" sz="2499" b="1" dirty="0">
                <a:solidFill>
                  <a:srgbClr val="FFFFFF"/>
                </a:solidFill>
                <a:latin typeface="Canva Sans Bold"/>
                <a:ea typeface="Canva Sans Bold"/>
                <a:cs typeface="Canva Sans Bold"/>
                <a:sym typeface="Canva Sans Bold"/>
              </a:rPr>
              <a:t>Key Observations from Trade Analysis</a:t>
            </a:r>
          </a:p>
          <a:p>
            <a:pPr algn="just">
              <a:lnSpc>
                <a:spcPts val="2800"/>
              </a:lnSpc>
            </a:pPr>
            <a:endParaRPr lang="en-US" sz="2499" b="1" dirty="0">
              <a:solidFill>
                <a:srgbClr val="FFFFFF"/>
              </a:solidFill>
              <a:latin typeface="Canva Sans Bold"/>
              <a:ea typeface="Canva Sans Bold"/>
              <a:cs typeface="Canva Sans Bold"/>
              <a:sym typeface="Canva Sans Bold"/>
            </a:endParaRPr>
          </a:p>
          <a:p>
            <a:pPr algn="just">
              <a:lnSpc>
                <a:spcPts val="2800"/>
              </a:lnSpc>
            </a:pPr>
            <a:r>
              <a:rPr lang="en-US" sz="2000" b="1" dirty="0">
                <a:solidFill>
                  <a:srgbClr val="FFFFFF"/>
                </a:solidFill>
                <a:latin typeface="Canva Sans Bold"/>
                <a:ea typeface="Canva Sans Bold"/>
                <a:cs typeface="Canva Sans Bold"/>
                <a:sym typeface="Canva Sans Bold"/>
              </a:rPr>
              <a:t>Industrial Product Price Index (IPPI)：</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IPPI steadily rose from early 2017 and reached a peak of 103.4 in July 2018, immediately following the implementation of U.S. tariffs on Canadian steel and aluminum.</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Surprisingly, the IPPI declined significantly after mid-2018, falling back to around 96–99 by late 2019.</a:t>
            </a:r>
          </a:p>
          <a:p>
            <a:pPr algn="just">
              <a:lnSpc>
                <a:spcPts val="2239"/>
              </a:lnSpc>
            </a:pPr>
            <a:r>
              <a:rPr lang="en-US" sz="1599" b="1" dirty="0">
                <a:solidFill>
                  <a:srgbClr val="FFFFFF"/>
                </a:solidFill>
                <a:latin typeface="Canva Sans Bold"/>
                <a:ea typeface="Canva Sans Bold"/>
                <a:cs typeface="Canva Sans Bold"/>
                <a:sym typeface="Canva Sans Bold"/>
              </a:rPr>
              <a:t> Possible reasons for the decline:</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Manufacturers absorbed costs rather than passing them on, in order to maintain competitiveness under increased trade barriers.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Industrial demand weakened, especially in export-heavy sectors, leading to lower pricing pressure.</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Global metal and commodity prices dropped in late 2018 amid broader trade tensions (e.g., U.S.–China trade war), indirectly lowering production input costs.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Exchange rate fluctuations may have affected import costs and factory gate prices.</a:t>
            </a: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Consumer Price Index (CPI)：</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Consumer price trends remained flat or slightly declining across categories such as durable goods and food in 2019.</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Contrary to expectations, no inflationary spike occurred during the tariff period.</a:t>
            </a:r>
          </a:p>
          <a:p>
            <a:pPr algn="just">
              <a:lnSpc>
                <a:spcPts val="2239"/>
              </a:lnSpc>
            </a:pPr>
            <a:r>
              <a:rPr lang="en-US" sz="1599" b="1" dirty="0">
                <a:solidFill>
                  <a:srgbClr val="FFFFFF"/>
                </a:solidFill>
                <a:latin typeface="Canva Sans Bold"/>
                <a:ea typeface="Canva Sans Bold"/>
                <a:cs typeface="Canva Sans Bold"/>
                <a:sym typeface="Canva Sans Bold"/>
              </a:rPr>
              <a:t>Possible reasons for this CPI behavior:</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Limited cost pass-through from producers to consumers.</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Consumer spending weakened, restricting retailers’ pricing power.</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Some imported goods may have been substituted by domestic or alternative sources, dampening pricing pressure.</a:t>
            </a:r>
          </a:p>
          <a:p>
            <a:pPr algn="just">
              <a:lnSpc>
                <a:spcPts val="3499"/>
              </a:lnSpc>
            </a:pPr>
            <a:endParaRPr lang="en-US" sz="1599" b="1" dirty="0">
              <a:solidFill>
                <a:srgbClr val="FFFFFF"/>
              </a:solidFill>
              <a:latin typeface="Canva Sans Bold"/>
              <a:ea typeface="Canva Sans Bold"/>
              <a:cs typeface="Canva Sans Bold"/>
              <a:sym typeface="Canva Sans Bold"/>
            </a:endParaRPr>
          </a:p>
        </p:txBody>
      </p:sp>
      <p:sp>
        <p:nvSpPr>
          <p:cNvPr id="11" name="TextBox 11"/>
          <p:cNvSpPr txBox="1"/>
          <p:nvPr/>
        </p:nvSpPr>
        <p:spPr>
          <a:xfrm>
            <a:off x="205092" y="8188960"/>
            <a:ext cx="10226881" cy="2091055"/>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While tariffs typically increase production costs, both IPPI and CPI dropped after mid-2018. This counterintuitive outcome suggests that Canada’s producers and retailers chose to stabilize prices amid declining demand and global economic uncertainty. The result was a deflationary trend instead of expected inflation, highlighting how external shocks like tariffs can suppress rather than accelerate price growth when market confidence is low.</a:t>
            </a:r>
          </a:p>
          <a:p>
            <a:pPr algn="just">
              <a:lnSpc>
                <a:spcPts val="2239"/>
              </a:lnSpc>
            </a:pPr>
            <a:endParaRPr lang="en-US" sz="1599">
              <a:solidFill>
                <a:srgbClr val="033951"/>
              </a:solidFill>
              <a:latin typeface="Canva Sans"/>
              <a:ea typeface="Canva Sans"/>
              <a:cs typeface="Canva Sans"/>
              <a:sym typeface="Canva Sans"/>
            </a:endParaRPr>
          </a:p>
        </p:txBody>
      </p:sp>
      <p:sp>
        <p:nvSpPr>
          <p:cNvPr id="12" name="TextBox 12"/>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7359" y="-210081"/>
            <a:ext cx="9440256" cy="2149081"/>
            <a:chOff x="0" y="0"/>
            <a:chExt cx="12587008" cy="2865442"/>
          </a:xfrm>
        </p:grpSpPr>
        <p:sp>
          <p:nvSpPr>
            <p:cNvPr id="3" name="TextBox 3"/>
            <p:cNvSpPr txBox="1"/>
            <p:nvPr/>
          </p:nvSpPr>
          <p:spPr>
            <a:xfrm>
              <a:off x="0" y="496892"/>
              <a:ext cx="12587008" cy="23685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LABOUR FORCE RESPONSE TO TARIFF IMPACT</a:t>
              </a:r>
            </a:p>
          </p:txBody>
        </p:sp>
        <p:sp>
          <p:nvSpPr>
            <p:cNvPr id="4" name="AutoShape 4"/>
            <p:cNvSpPr/>
            <p:nvPr/>
          </p:nvSpPr>
          <p:spPr>
            <a:xfrm>
              <a:off x="0" y="12700"/>
              <a:ext cx="12587008"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11523197"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370931" y="1755735"/>
            <a:ext cx="10451291" cy="6741083"/>
          </a:xfrm>
          <a:custGeom>
            <a:avLst/>
            <a:gdLst/>
            <a:ahLst/>
            <a:cxnLst/>
            <a:rect l="l" t="t" r="r" b="b"/>
            <a:pathLst>
              <a:path w="10451291" h="6741083">
                <a:moveTo>
                  <a:pt x="0" y="0"/>
                </a:moveTo>
                <a:lnTo>
                  <a:pt x="10451291" y="0"/>
                </a:lnTo>
                <a:lnTo>
                  <a:pt x="10451291" y="6741083"/>
                </a:lnTo>
                <a:lnTo>
                  <a:pt x="0" y="6741083"/>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
        <p:nvSpPr>
          <p:cNvPr id="10" name="TextBox 10"/>
          <p:cNvSpPr txBox="1"/>
          <p:nvPr/>
        </p:nvSpPr>
        <p:spPr>
          <a:xfrm>
            <a:off x="11696760" y="88696"/>
            <a:ext cx="6417677" cy="9775825"/>
          </a:xfrm>
          <a:prstGeom prst="rect">
            <a:avLst/>
          </a:prstGeom>
        </p:spPr>
        <p:txBody>
          <a:bodyPr lIns="0" tIns="0" rIns="0" bIns="0" rtlCol="0" anchor="t">
            <a:spAutoFit/>
          </a:bodyPr>
          <a:lstStyle/>
          <a:p>
            <a:pPr algn="just">
              <a:lnSpc>
                <a:spcPts val="3499"/>
              </a:lnSpc>
            </a:pPr>
            <a:endParaRPr dirty="0"/>
          </a:p>
          <a:p>
            <a:pPr algn="just">
              <a:lnSpc>
                <a:spcPts val="3499"/>
              </a:lnSpc>
            </a:pPr>
            <a:r>
              <a:rPr lang="en-US" sz="2499" b="1" dirty="0">
                <a:solidFill>
                  <a:srgbClr val="FFFFFF"/>
                </a:solidFill>
                <a:latin typeface="Canva Sans Bold"/>
                <a:ea typeface="Canva Sans Bold"/>
                <a:cs typeface="Canva Sans Bold"/>
                <a:sym typeface="Canva Sans Bold"/>
              </a:rPr>
              <a:t>Key Observations from Trade Analysis</a:t>
            </a:r>
          </a:p>
          <a:p>
            <a:pPr algn="just">
              <a:lnSpc>
                <a:spcPts val="2800"/>
              </a:lnSpc>
            </a:pPr>
            <a:endParaRPr lang="en-US" sz="2499" b="1" dirty="0">
              <a:solidFill>
                <a:srgbClr val="FFFFFF"/>
              </a:solidFill>
              <a:latin typeface="Canva Sans Bold"/>
              <a:ea typeface="Canva Sans Bold"/>
              <a:cs typeface="Canva Sans Bold"/>
              <a:sym typeface="Canva Sans Bold"/>
            </a:endParaRPr>
          </a:p>
          <a:p>
            <a:pPr algn="just">
              <a:lnSpc>
                <a:spcPts val="2800"/>
              </a:lnSpc>
            </a:pPr>
            <a:r>
              <a:rPr lang="en-US" sz="2000" b="1" dirty="0">
                <a:solidFill>
                  <a:srgbClr val="FFFFFF"/>
                </a:solidFill>
                <a:latin typeface="Canva Sans Bold"/>
                <a:ea typeface="Canva Sans Bold"/>
                <a:cs typeface="Canva Sans Bold"/>
                <a:sym typeface="Canva Sans Bold"/>
              </a:rPr>
              <a:t>Unemployment Rate – All Industries：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national unemployment rate steadily declined from 6.9% in early 2017 to around 5.5% in late 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However, after mid-2018, coinciding with the U.S. steel &amp; aluminum tariffs, there was a small but noticeable increase in the unemployment rate, peaking near 5.9% in late 2019.</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Employment in Manufacturing:</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Manufacturing employment increased through 2017, peaking in early 2018 at ~1.82 million.</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After the tariff implementation in mid-2018, employment began a downward trend, falling to ~1.71 million by the end of 2019.</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drop was gradual at first, then sharp in mid-2019, indicating a lagged response to trade policy pressures.</a:t>
            </a: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Possible Explanations：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Tariff-related cost increases may have reduced competitiveness and order volumes for Canadian manufacturers, especially in metal-heavy industries.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Export-reliant firms likely responded by slowing hiring or downsizing, especially when U.S. demand weakened.</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overall job market remained resilient, suggesting the impact was sector-specific, with manufacturing bearing the brunt.</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slight increase in unemployment reflects this concentrated effect—not a macroeconomic crisis, but a targeted industrial adjustment.</a:t>
            </a:r>
          </a:p>
          <a:p>
            <a:pPr algn="just">
              <a:lnSpc>
                <a:spcPts val="3499"/>
              </a:lnSpc>
            </a:pPr>
            <a:endParaRPr lang="en-US" sz="1599" dirty="0">
              <a:solidFill>
                <a:srgbClr val="FFFFFF"/>
              </a:solidFill>
              <a:latin typeface="Canva Sans"/>
              <a:ea typeface="Canva Sans"/>
              <a:cs typeface="Canva Sans"/>
              <a:sym typeface="Canva Sans"/>
            </a:endParaRPr>
          </a:p>
        </p:txBody>
      </p:sp>
      <p:sp>
        <p:nvSpPr>
          <p:cNvPr id="11" name="TextBox 11"/>
          <p:cNvSpPr txBox="1"/>
          <p:nvPr/>
        </p:nvSpPr>
        <p:spPr>
          <a:xfrm>
            <a:off x="205092" y="8188960"/>
            <a:ext cx="10226881" cy="2091055"/>
          </a:xfrm>
          <a:prstGeom prst="rect">
            <a:avLst/>
          </a:prstGeom>
        </p:spPr>
        <p:txBody>
          <a:bodyPr lIns="0" tIns="0" rIns="0" bIns="0" rtlCol="0" anchor="t">
            <a:spAutoFit/>
          </a:bodyPr>
          <a:lstStyle/>
          <a:p>
            <a:pPr algn="just">
              <a:lnSpc>
                <a:spcPts val="3499"/>
              </a:lnSpc>
            </a:pPr>
            <a:r>
              <a:rPr lang="en-US" sz="2499" b="1" dirty="0">
                <a:solidFill>
                  <a:srgbClr val="033951"/>
                </a:solidFill>
                <a:latin typeface="Canva Sans Bold"/>
                <a:ea typeface="Canva Sans Bold"/>
                <a:cs typeface="Canva Sans Bold"/>
                <a:sym typeface="Canva Sans Bold"/>
              </a:rPr>
              <a:t>Summary Statement：</a:t>
            </a:r>
          </a:p>
          <a:p>
            <a:pPr algn="just">
              <a:lnSpc>
                <a:spcPts val="2239"/>
              </a:lnSpc>
            </a:pPr>
            <a:r>
              <a:rPr lang="en-US" sz="1599" dirty="0">
                <a:solidFill>
                  <a:srgbClr val="033951"/>
                </a:solidFill>
                <a:latin typeface="Canva Sans"/>
                <a:ea typeface="Canva Sans"/>
                <a:cs typeface="Canva Sans"/>
                <a:sym typeface="Canva Sans"/>
              </a:rPr>
              <a:t>While Canada's national unemployment rate showed only mild fluctuations after the 2018 tariff implementation, the manufacturing sector experienced a more tangible employment decline. This suggests that the </a:t>
            </a:r>
            <a:r>
              <a:rPr lang="en-US" sz="1599" dirty="0" err="1">
                <a:solidFill>
                  <a:srgbClr val="033951"/>
                </a:solidFill>
                <a:latin typeface="Canva Sans"/>
                <a:ea typeface="Canva Sans"/>
                <a:cs typeface="Canva Sans"/>
                <a:sym typeface="Canva Sans"/>
              </a:rPr>
              <a:t>labour</a:t>
            </a:r>
            <a:r>
              <a:rPr lang="en-US" sz="1599" dirty="0">
                <a:solidFill>
                  <a:srgbClr val="033951"/>
                </a:solidFill>
                <a:latin typeface="Canva Sans"/>
                <a:ea typeface="Canva Sans"/>
                <a:cs typeface="Canva Sans"/>
                <a:sym typeface="Canva Sans"/>
              </a:rPr>
              <a:t> market impact of U.S. tariffs was not widespread but significantly felt in industrial sectors directly tied to cross-border trade.</a:t>
            </a:r>
          </a:p>
          <a:p>
            <a:pPr algn="just">
              <a:lnSpc>
                <a:spcPts val="2239"/>
              </a:lnSpc>
            </a:pPr>
            <a:endParaRPr lang="en-US" sz="1599" dirty="0">
              <a:solidFill>
                <a:srgbClr val="033951"/>
              </a:solidFill>
              <a:latin typeface="Canva Sans"/>
              <a:ea typeface="Canva Sans"/>
              <a:cs typeface="Canva Sans"/>
              <a:sym typeface="Canva Sans"/>
            </a:endParaRPr>
          </a:p>
          <a:p>
            <a:pPr algn="just">
              <a:lnSpc>
                <a:spcPts val="2239"/>
              </a:lnSpc>
            </a:pPr>
            <a:endParaRPr lang="en-US" sz="1599" dirty="0">
              <a:solidFill>
                <a:srgbClr val="033951"/>
              </a:solidFill>
              <a:latin typeface="Canva Sans"/>
              <a:ea typeface="Canva Sans"/>
              <a:cs typeface="Canva Sans"/>
              <a:sym typeface="Canva Sans"/>
            </a:endParaRPr>
          </a:p>
        </p:txBody>
      </p:sp>
      <p:sp>
        <p:nvSpPr>
          <p:cNvPr id="12" name="TextBox 12"/>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8167" y="-345334"/>
            <a:ext cx="9440256" cy="2149081"/>
            <a:chOff x="0" y="0"/>
            <a:chExt cx="12587008" cy="2865442"/>
          </a:xfrm>
        </p:grpSpPr>
        <p:sp>
          <p:nvSpPr>
            <p:cNvPr id="3" name="TextBox 3"/>
            <p:cNvSpPr txBox="1"/>
            <p:nvPr/>
          </p:nvSpPr>
          <p:spPr>
            <a:xfrm>
              <a:off x="0" y="496892"/>
              <a:ext cx="12587008" cy="23685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TARIFF RATE VS METAL TRADE VOLUME </a:t>
              </a:r>
            </a:p>
          </p:txBody>
        </p:sp>
        <p:sp>
          <p:nvSpPr>
            <p:cNvPr id="4" name="AutoShape 4"/>
            <p:cNvSpPr/>
            <p:nvPr/>
          </p:nvSpPr>
          <p:spPr>
            <a:xfrm>
              <a:off x="0" y="12700"/>
              <a:ext cx="12587008"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0"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6764803" y="2869501"/>
            <a:ext cx="11523197" cy="5358287"/>
          </a:xfrm>
          <a:custGeom>
            <a:avLst/>
            <a:gdLst/>
            <a:ahLst/>
            <a:cxnLst/>
            <a:rect l="l" t="t" r="r" b="b"/>
            <a:pathLst>
              <a:path w="11523197" h="5358287">
                <a:moveTo>
                  <a:pt x="0" y="0"/>
                </a:moveTo>
                <a:lnTo>
                  <a:pt x="11523197" y="0"/>
                </a:lnTo>
                <a:lnTo>
                  <a:pt x="11523197" y="5358287"/>
                </a:lnTo>
                <a:lnTo>
                  <a:pt x="0" y="5358287"/>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73563" y="178117"/>
            <a:ext cx="6417677" cy="9349105"/>
          </a:xfrm>
          <a:prstGeom prst="rect">
            <a:avLst/>
          </a:prstGeom>
        </p:spPr>
        <p:txBody>
          <a:bodyPr lIns="0" tIns="0" rIns="0" bIns="0" rtlCol="0" anchor="t">
            <a:spAutoFit/>
          </a:bodyPr>
          <a:lstStyle/>
          <a:p>
            <a:pPr algn="just">
              <a:lnSpc>
                <a:spcPts val="3499"/>
              </a:lnSpc>
            </a:pPr>
            <a:endParaRPr/>
          </a:p>
          <a:p>
            <a:pPr algn="just">
              <a:lnSpc>
                <a:spcPts val="3499"/>
              </a:lnSpc>
            </a:pPr>
            <a:r>
              <a:rPr lang="en-US" sz="2499" b="1">
                <a:solidFill>
                  <a:srgbClr val="FFFFFF"/>
                </a:solidFill>
                <a:latin typeface="Canva Sans Bold"/>
                <a:ea typeface="Canva Sans Bold"/>
                <a:cs typeface="Canva Sans Bold"/>
                <a:sym typeface="Canva Sans Bold"/>
              </a:rPr>
              <a:t>Key Observations from Trade Analysis</a:t>
            </a:r>
          </a:p>
          <a:p>
            <a:pPr algn="just">
              <a:lnSpc>
                <a:spcPts val="2800"/>
              </a:lnSpc>
            </a:pPr>
            <a:r>
              <a:rPr lang="en-US" sz="2000" b="1">
                <a:solidFill>
                  <a:srgbClr val="FFFFFF"/>
                </a:solidFill>
                <a:latin typeface="Canva Sans Bold"/>
                <a:ea typeface="Canva Sans Bold"/>
                <a:cs typeface="Canva Sans Bold"/>
                <a:sym typeface="Canva Sans Bold"/>
              </a:rPr>
              <a:t>Tariff Implementation (June 2018):</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A significant rise in the U.S. tariff rate began in June 2018, reaching nearly 17%, and lasted for approximately one year until mid-2019.</a:t>
            </a:r>
          </a:p>
          <a:p>
            <a:pPr algn="just">
              <a:lnSpc>
                <a:spcPts val="2800"/>
              </a:lnSpc>
            </a:pPr>
            <a:r>
              <a:rPr lang="en-US" sz="2000" b="1">
                <a:solidFill>
                  <a:srgbClr val="FFFFFF"/>
                </a:solidFill>
                <a:latin typeface="Canva Sans Bold"/>
                <a:ea typeface="Canva Sans Bold"/>
                <a:cs typeface="Canva Sans Bold"/>
                <a:sym typeface="Canva Sans Bold"/>
              </a:rPr>
              <a:t>Impact on Trade Volume:</a:t>
            </a:r>
          </a:p>
          <a:p>
            <a:pPr algn="just">
              <a:lnSpc>
                <a:spcPts val="2239"/>
              </a:lnSpc>
            </a:pPr>
            <a:r>
              <a:rPr lang="en-US" sz="1599">
                <a:solidFill>
                  <a:srgbClr val="FFFFFF"/>
                </a:solidFill>
                <a:latin typeface="Canva Sans"/>
                <a:ea typeface="Canva Sans"/>
                <a:cs typeface="Canva Sans"/>
                <a:sym typeface="Canva Sans"/>
              </a:rPr>
              <a:t>After the tariff was imposed, both metal imports and exports declined sharply, particularly:</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Imports dropped from ~$1.8M to below $1.5M in several months.</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Exports also fell, although with relatively less fluctuation than imports.</a:t>
            </a:r>
          </a:p>
          <a:p>
            <a:pPr algn="just">
              <a:lnSpc>
                <a:spcPts val="2800"/>
              </a:lnSpc>
            </a:pPr>
            <a:r>
              <a:rPr lang="en-US" sz="2000" b="1">
                <a:solidFill>
                  <a:srgbClr val="FFFFFF"/>
                </a:solidFill>
                <a:latin typeface="Canva Sans Bold"/>
                <a:ea typeface="Canva Sans Bold"/>
                <a:cs typeface="Canva Sans Bold"/>
                <a:sym typeface="Canva Sans Bold"/>
              </a:rPr>
              <a:t>Post-Tariff Adjustment (Mid-2019):：</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Once the tariff rate returned to 0%, there was a slight rebound in trade, but it did not recover to pre-tariff levels, especially for imports</a:t>
            </a:r>
          </a:p>
          <a:p>
            <a:pPr algn="just">
              <a:lnSpc>
                <a:spcPts val="2239"/>
              </a:lnSpc>
            </a:pPr>
            <a:endParaRPr lang="en-US" sz="1599">
              <a:solidFill>
                <a:srgbClr val="FFFFFF"/>
              </a:solidFill>
              <a:latin typeface="Canva Sans"/>
              <a:ea typeface="Canva Sans"/>
              <a:cs typeface="Canva Sans"/>
              <a:sym typeface="Canva Sans"/>
            </a:endParaRPr>
          </a:p>
          <a:p>
            <a:pPr algn="just">
              <a:lnSpc>
                <a:spcPts val="3499"/>
              </a:lnSpc>
            </a:pPr>
            <a:r>
              <a:rPr lang="en-US" sz="2499" b="1">
                <a:solidFill>
                  <a:srgbClr val="FFFFFF"/>
                </a:solidFill>
                <a:latin typeface="Canva Sans Bold"/>
                <a:ea typeface="Canva Sans Bold"/>
                <a:cs typeface="Canva Sans Bold"/>
                <a:sym typeface="Canva Sans Bold"/>
              </a:rPr>
              <a:t>Analysis of the Decline:</a:t>
            </a:r>
          </a:p>
          <a:p>
            <a:pPr algn="just">
              <a:lnSpc>
                <a:spcPts val="2800"/>
              </a:lnSpc>
            </a:pPr>
            <a:r>
              <a:rPr lang="en-US" sz="2000" b="1">
                <a:solidFill>
                  <a:srgbClr val="FFFFFF"/>
                </a:solidFill>
                <a:latin typeface="Canva Sans Bold"/>
                <a:ea typeface="Canva Sans Bold"/>
                <a:cs typeface="Canva Sans Bold"/>
                <a:sym typeface="Canva Sans Bold"/>
              </a:rPr>
              <a:t>Tariff Effect:</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Higher tariffs increase the cost of imported Canadian metals for U.S. buyers, leading to reduced demand and lower transaction volumes.</a:t>
            </a:r>
          </a:p>
          <a:p>
            <a:pPr algn="just">
              <a:lnSpc>
                <a:spcPts val="2239"/>
              </a:lnSpc>
            </a:pPr>
            <a:r>
              <a:rPr lang="en-US" sz="1599" b="1">
                <a:solidFill>
                  <a:srgbClr val="FFFFFF"/>
                </a:solidFill>
                <a:latin typeface="Canva Sans Bold"/>
                <a:ea typeface="Canva Sans Bold"/>
                <a:cs typeface="Canva Sans Bold"/>
                <a:sym typeface="Canva Sans Bold"/>
              </a:rPr>
              <a:t>Supply Chain Disruption:</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Canadian exporters may have redirected their metal exports to other countries, or faced reduced production, anticipating long-term policy uncertainty.</a:t>
            </a:r>
          </a:p>
          <a:p>
            <a:pPr algn="just">
              <a:lnSpc>
                <a:spcPts val="2239"/>
              </a:lnSpc>
            </a:pPr>
            <a:r>
              <a:rPr lang="en-US" sz="1599" b="1">
                <a:solidFill>
                  <a:srgbClr val="FFFFFF"/>
                </a:solidFill>
                <a:latin typeface="Canva Sans Bold"/>
                <a:ea typeface="Canva Sans Bold"/>
                <a:cs typeface="Canva Sans Bold"/>
                <a:sym typeface="Canva Sans Bold"/>
              </a:rPr>
              <a:t>Investment and Production Lag:</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Domestic producers may have cut back investment or slowed production due to the unfavorable export conditions, causing ongoing lower output even after tariffs were lifted.</a:t>
            </a:r>
          </a:p>
        </p:txBody>
      </p:sp>
      <p:sp>
        <p:nvSpPr>
          <p:cNvPr id="10" name="TextBox 10"/>
          <p:cNvSpPr txBox="1"/>
          <p:nvPr/>
        </p:nvSpPr>
        <p:spPr>
          <a:xfrm>
            <a:off x="7201542" y="8457882"/>
            <a:ext cx="10226881" cy="2091055"/>
          </a:xfrm>
          <a:prstGeom prst="rect">
            <a:avLst/>
          </a:prstGeom>
        </p:spPr>
        <p:txBody>
          <a:bodyPr lIns="0" tIns="0" rIns="0" bIns="0" rtlCol="0" anchor="t">
            <a:spAutoFit/>
          </a:bodyPr>
          <a:lstStyle/>
          <a:p>
            <a:pPr algn="just">
              <a:lnSpc>
                <a:spcPts val="3499"/>
              </a:lnSpc>
            </a:pPr>
            <a:r>
              <a:rPr lang="en-US" sz="2499" b="1" dirty="0">
                <a:solidFill>
                  <a:srgbClr val="033951"/>
                </a:solidFill>
                <a:latin typeface="Canva Sans Bold"/>
                <a:ea typeface="Canva Sans Bold"/>
                <a:cs typeface="Canva Sans Bold"/>
                <a:sym typeface="Canva Sans Bold"/>
              </a:rPr>
              <a:t>Summary Statement：</a:t>
            </a:r>
          </a:p>
          <a:p>
            <a:pPr algn="just">
              <a:lnSpc>
                <a:spcPts val="2239"/>
              </a:lnSpc>
            </a:pPr>
            <a:r>
              <a:rPr lang="en-US" sz="1599" dirty="0">
                <a:solidFill>
                  <a:srgbClr val="033951"/>
                </a:solidFill>
                <a:latin typeface="Canva Sans"/>
                <a:ea typeface="Canva Sans"/>
                <a:cs typeface="Canva Sans"/>
                <a:sym typeface="Canva Sans"/>
              </a:rPr>
              <a:t>The sharp decline in Canada-U.S. metal trade volume after the implementation of U.S. tariffs demonstrates a clear inverse relationship between tariff rates and trade activity. Although trade began to recover once tariffs were lifted, the full restoration of pre-tariff trade levels was not achieved within the observed timeframe, suggesting lasting economic impact from protectionist trade measures.</a:t>
            </a:r>
          </a:p>
          <a:p>
            <a:pPr algn="just">
              <a:lnSpc>
                <a:spcPts val="2239"/>
              </a:lnSpc>
            </a:pPr>
            <a:endParaRPr lang="en-US" sz="1599" dirty="0">
              <a:solidFill>
                <a:srgbClr val="033951"/>
              </a:solidFill>
              <a:latin typeface="Canva Sans"/>
              <a:ea typeface="Canva Sans"/>
              <a:cs typeface="Canva Sans"/>
              <a:sym typeface="Canva Sans"/>
            </a:endParaRPr>
          </a:p>
          <a:p>
            <a:pPr algn="just">
              <a:lnSpc>
                <a:spcPts val="2239"/>
              </a:lnSpc>
            </a:pPr>
            <a:endParaRPr lang="en-US" sz="1599" dirty="0">
              <a:solidFill>
                <a:srgbClr val="033951"/>
              </a:solidFill>
              <a:latin typeface="Canva Sans"/>
              <a:ea typeface="Canva Sans"/>
              <a:cs typeface="Canva Sans"/>
              <a:sym typeface="Canva Sans"/>
            </a:endParaRPr>
          </a:p>
        </p:txBody>
      </p:sp>
      <p:sp>
        <p:nvSpPr>
          <p:cNvPr id="11" name="TextBox 11"/>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a:t>
            </a:r>
          </a:p>
        </p:txBody>
      </p:sp>
      <p:sp>
        <p:nvSpPr>
          <p:cNvPr id="12" name="TextBox 12"/>
          <p:cNvSpPr txBox="1"/>
          <p:nvPr/>
        </p:nvSpPr>
        <p:spPr>
          <a:xfrm>
            <a:off x="-948260" y="9907383"/>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11</a:t>
            </a:r>
          </a:p>
        </p:txBody>
      </p:sp>
      <p:sp>
        <p:nvSpPr>
          <p:cNvPr id="13" name="TextBox 13"/>
          <p:cNvSpPr txBox="1"/>
          <p:nvPr/>
        </p:nvSpPr>
        <p:spPr>
          <a:xfrm>
            <a:off x="7201542" y="1775172"/>
            <a:ext cx="10226881" cy="816610"/>
          </a:xfrm>
          <a:prstGeom prst="rect">
            <a:avLst/>
          </a:prstGeom>
        </p:spPr>
        <p:txBody>
          <a:bodyPr lIns="0" tIns="0" rIns="0" bIns="0" rtlCol="0" anchor="t">
            <a:spAutoFit/>
          </a:bodyPr>
          <a:lstStyle/>
          <a:p>
            <a:pPr algn="just">
              <a:lnSpc>
                <a:spcPts val="2239"/>
              </a:lnSpc>
            </a:pPr>
            <a:r>
              <a:rPr lang="en-US" sz="1599" b="1">
                <a:solidFill>
                  <a:srgbClr val="033951"/>
                </a:solidFill>
                <a:latin typeface="Canva Sans Bold"/>
                <a:ea typeface="Canva Sans Bold"/>
                <a:cs typeface="Canva Sans Bold"/>
                <a:sym typeface="Canva Sans Bold"/>
              </a:rPr>
              <a:t>This chart displays the monthly trade volume of metal products between Canada and the United States from January 2017 to December 2019, alongside the U.S. tariff rate on Canadian steel and aluminum products.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1090" y="-310409"/>
            <a:ext cx="12690623" cy="1837931"/>
            <a:chOff x="0" y="0"/>
            <a:chExt cx="16920831" cy="2450575"/>
          </a:xfrm>
        </p:grpSpPr>
        <p:sp>
          <p:nvSpPr>
            <p:cNvPr id="3" name="TextBox 3"/>
            <p:cNvSpPr txBox="1"/>
            <p:nvPr/>
          </p:nvSpPr>
          <p:spPr>
            <a:xfrm>
              <a:off x="0" y="496892"/>
              <a:ext cx="16920831" cy="1953683"/>
            </a:xfrm>
            <a:prstGeom prst="rect">
              <a:avLst/>
            </a:prstGeom>
          </p:spPr>
          <p:txBody>
            <a:bodyPr lIns="0" tIns="0" rIns="0" bIns="0" rtlCol="0" anchor="t">
              <a:spAutoFit/>
            </a:bodyPr>
            <a:lstStyle/>
            <a:p>
              <a:pPr marL="0" lvl="0" indent="0" algn="ctr">
                <a:lnSpc>
                  <a:spcPts val="5750"/>
                </a:lnSpc>
                <a:spcBef>
                  <a:spcPct val="0"/>
                </a:spcBef>
              </a:pPr>
              <a:r>
                <a:rPr lang="en-US" sz="5000" b="1" spc="-50">
                  <a:solidFill>
                    <a:srgbClr val="2A3652"/>
                  </a:solidFill>
                  <a:latin typeface="HK Grotesk Bold"/>
                  <a:ea typeface="HK Grotesk Bold"/>
                  <a:cs typeface="HK Grotesk Bold"/>
                  <a:sym typeface="HK Grotesk Bold"/>
                </a:rPr>
                <a:t> TARIFF RATE AND GDP OF PRIMARY METAL MANUFACTURING </a:t>
              </a:r>
            </a:p>
          </p:txBody>
        </p:sp>
        <p:sp>
          <p:nvSpPr>
            <p:cNvPr id="4" name="AutoShape 4"/>
            <p:cNvSpPr/>
            <p:nvPr/>
          </p:nvSpPr>
          <p:spPr>
            <a:xfrm>
              <a:off x="0" y="12700"/>
              <a:ext cx="16920831"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0"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6764803" y="2687619"/>
            <a:ext cx="11523197" cy="4911763"/>
          </a:xfrm>
          <a:custGeom>
            <a:avLst/>
            <a:gdLst/>
            <a:ahLst/>
            <a:cxnLst/>
            <a:rect l="l" t="t" r="r" b="b"/>
            <a:pathLst>
              <a:path w="11523197" h="4911763">
                <a:moveTo>
                  <a:pt x="0" y="0"/>
                </a:moveTo>
                <a:lnTo>
                  <a:pt x="11523197" y="0"/>
                </a:lnTo>
                <a:lnTo>
                  <a:pt x="11523197" y="4911762"/>
                </a:lnTo>
                <a:lnTo>
                  <a:pt x="0" y="4911762"/>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73563" y="679504"/>
            <a:ext cx="6417677" cy="8244205"/>
          </a:xfrm>
          <a:prstGeom prst="rect">
            <a:avLst/>
          </a:prstGeom>
        </p:spPr>
        <p:txBody>
          <a:bodyPr lIns="0" tIns="0" rIns="0" bIns="0" rtlCol="0" anchor="t">
            <a:spAutoFit/>
          </a:bodyPr>
          <a:lstStyle/>
          <a:p>
            <a:pPr algn="just">
              <a:lnSpc>
                <a:spcPts val="3499"/>
              </a:lnSpc>
            </a:pPr>
            <a:endParaRPr/>
          </a:p>
          <a:p>
            <a:pPr algn="just">
              <a:lnSpc>
                <a:spcPts val="3499"/>
              </a:lnSpc>
            </a:pPr>
            <a:r>
              <a:rPr lang="en-US" sz="2499" b="1">
                <a:solidFill>
                  <a:srgbClr val="FFFFFF"/>
                </a:solidFill>
                <a:latin typeface="Canva Sans Bold"/>
                <a:ea typeface="Canva Sans Bold"/>
                <a:cs typeface="Canva Sans Bold"/>
                <a:sym typeface="Canva Sans Bold"/>
              </a:rPr>
              <a:t>Key Observations from Trade Analysis</a:t>
            </a:r>
          </a:p>
          <a:p>
            <a:pPr algn="just">
              <a:lnSpc>
                <a:spcPts val="2800"/>
              </a:lnSpc>
            </a:pPr>
            <a:r>
              <a:rPr lang="en-US" sz="2000" b="1">
                <a:solidFill>
                  <a:srgbClr val="FFFFFF"/>
                </a:solidFill>
                <a:latin typeface="Canva Sans Bold"/>
                <a:ea typeface="Canva Sans Bold"/>
                <a:cs typeface="Canva Sans Bold"/>
                <a:sym typeface="Canva Sans Bold"/>
              </a:rPr>
              <a:t>Tariff Period (June 2018 – May 2019):</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The U.S. imposed a tariff of up to 17% on Canadian steel and aluminum starting from mid-2018 and maintained it for roughly a year.</a:t>
            </a:r>
          </a:p>
          <a:p>
            <a:pPr algn="just">
              <a:lnSpc>
                <a:spcPts val="2800"/>
              </a:lnSpc>
            </a:pPr>
            <a:r>
              <a:rPr lang="en-US" sz="2000" b="1">
                <a:solidFill>
                  <a:srgbClr val="FFFFFF"/>
                </a:solidFill>
                <a:latin typeface="Canva Sans Bold"/>
                <a:ea typeface="Canva Sans Bold"/>
                <a:cs typeface="Canva Sans Bold"/>
                <a:sym typeface="Canva Sans Bold"/>
              </a:rPr>
              <a:t>GDP Trend Post-Tariff:</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The GDP dropped sharply from a peak of ~$13.4 billion in early 2018 to a lower average level.</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The GDP remained volatile, with fluctuations but an overall downward trend throughout the tariff period.</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Even after the tariffs were removed in mid-2019, GDP did not return to pre-tariff levels.</a:t>
            </a:r>
          </a:p>
          <a:p>
            <a:pPr algn="just">
              <a:lnSpc>
                <a:spcPts val="2800"/>
              </a:lnSpc>
            </a:pPr>
            <a:endParaRPr lang="en-US" sz="1599">
              <a:solidFill>
                <a:srgbClr val="FFFFFF"/>
              </a:solidFill>
              <a:latin typeface="Canva Sans"/>
              <a:ea typeface="Canva Sans"/>
              <a:cs typeface="Canva Sans"/>
              <a:sym typeface="Canva Sans"/>
            </a:endParaRPr>
          </a:p>
          <a:p>
            <a:pPr algn="just">
              <a:lnSpc>
                <a:spcPts val="3499"/>
              </a:lnSpc>
            </a:pPr>
            <a:r>
              <a:rPr lang="en-US" sz="2499" b="1">
                <a:solidFill>
                  <a:srgbClr val="FFFFFF"/>
                </a:solidFill>
                <a:latin typeface="Canva Sans Bold"/>
                <a:ea typeface="Canva Sans Bold"/>
                <a:cs typeface="Canva Sans Bold"/>
                <a:sym typeface="Canva Sans Bold"/>
              </a:rPr>
              <a:t>Reasoning Behind the Decline:</a:t>
            </a:r>
          </a:p>
          <a:p>
            <a:pPr algn="just">
              <a:lnSpc>
                <a:spcPts val="2800"/>
              </a:lnSpc>
            </a:pPr>
            <a:r>
              <a:rPr lang="en-US" sz="2000" b="1">
                <a:solidFill>
                  <a:srgbClr val="FFFFFF"/>
                </a:solidFill>
                <a:latin typeface="Canva Sans Bold"/>
                <a:ea typeface="Canva Sans Bold"/>
                <a:cs typeface="Canva Sans Bold"/>
                <a:sym typeface="Canva Sans Bold"/>
              </a:rPr>
              <a:t>Reduced Export Demand:</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The U.S. is the largest market for Canadian metal exports. Tariffs reduced competitiveness, leading to fewer orders and lower production in Canada.</a:t>
            </a:r>
          </a:p>
          <a:p>
            <a:pPr algn="just">
              <a:lnSpc>
                <a:spcPts val="2239"/>
              </a:lnSpc>
            </a:pPr>
            <a:r>
              <a:rPr lang="en-US" sz="1599" b="1">
                <a:solidFill>
                  <a:srgbClr val="FFFFFF"/>
                </a:solidFill>
                <a:latin typeface="Canva Sans Bold"/>
                <a:ea typeface="Canva Sans Bold"/>
                <a:cs typeface="Canva Sans Bold"/>
                <a:sym typeface="Canva Sans Bold"/>
              </a:rPr>
              <a:t>Investment Hesitation:</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Uncertainty around trade policies likely caused delays in investment, expansion, and capital expenditures in the sector.</a:t>
            </a:r>
          </a:p>
          <a:p>
            <a:pPr algn="just">
              <a:lnSpc>
                <a:spcPts val="2239"/>
              </a:lnSpc>
            </a:pPr>
            <a:r>
              <a:rPr lang="en-US" sz="1599" b="1">
                <a:solidFill>
                  <a:srgbClr val="FFFFFF"/>
                </a:solidFill>
                <a:latin typeface="Canva Sans Bold"/>
                <a:ea typeface="Canva Sans Bold"/>
                <a:cs typeface="Canva Sans Bold"/>
                <a:sym typeface="Canva Sans Bold"/>
              </a:rPr>
              <a:t>Cost &amp; Supply Chain Disruption:</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Input costs may have increased or supply chains became less efficient, leading to margin compression and lower GDP contribution.</a:t>
            </a:r>
          </a:p>
          <a:p>
            <a:pPr algn="just">
              <a:lnSpc>
                <a:spcPts val="2239"/>
              </a:lnSpc>
            </a:pPr>
            <a:endParaRPr lang="en-US" sz="1599">
              <a:solidFill>
                <a:srgbClr val="FFFFFF"/>
              </a:solidFill>
              <a:latin typeface="Canva Sans"/>
              <a:ea typeface="Canva Sans"/>
              <a:cs typeface="Canva Sans"/>
              <a:sym typeface="Canva Sans"/>
            </a:endParaRPr>
          </a:p>
        </p:txBody>
      </p:sp>
      <p:sp>
        <p:nvSpPr>
          <p:cNvPr id="10" name="TextBox 10"/>
          <p:cNvSpPr txBox="1"/>
          <p:nvPr/>
        </p:nvSpPr>
        <p:spPr>
          <a:xfrm>
            <a:off x="7201542" y="8457882"/>
            <a:ext cx="10226881" cy="2091055"/>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The implementation of U.S. tariffs on Canadian metals had a direct negative impact on the GDP of the Primary Metal Manufacturing sector. The data clearly indicates that trade restrictions can suppress industrial economic output, and the effects may persist even after tariffs are lifted due to lasting business uncertainty and structural shifts in supply chains.</a:t>
            </a:r>
          </a:p>
          <a:p>
            <a:pPr algn="just">
              <a:lnSpc>
                <a:spcPts val="2239"/>
              </a:lnSpc>
            </a:pPr>
            <a:endParaRPr lang="en-US" sz="1599">
              <a:solidFill>
                <a:srgbClr val="033951"/>
              </a:solidFill>
              <a:latin typeface="Canva Sans"/>
              <a:ea typeface="Canva Sans"/>
              <a:cs typeface="Canva Sans"/>
              <a:sym typeface="Canva Sans"/>
            </a:endParaRPr>
          </a:p>
          <a:p>
            <a:pPr algn="just">
              <a:lnSpc>
                <a:spcPts val="2239"/>
              </a:lnSpc>
            </a:pPr>
            <a:endParaRPr lang="en-US" sz="1599">
              <a:solidFill>
                <a:srgbClr val="033951"/>
              </a:solidFill>
              <a:latin typeface="Canva Sans"/>
              <a:ea typeface="Canva Sans"/>
              <a:cs typeface="Canva Sans"/>
              <a:sym typeface="Canva Sans"/>
            </a:endParaRPr>
          </a:p>
        </p:txBody>
      </p:sp>
      <p:sp>
        <p:nvSpPr>
          <p:cNvPr id="11" name="TextBox 11"/>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a:t>
            </a:r>
          </a:p>
        </p:txBody>
      </p:sp>
      <p:sp>
        <p:nvSpPr>
          <p:cNvPr id="12" name="TextBox 12"/>
          <p:cNvSpPr txBox="1"/>
          <p:nvPr/>
        </p:nvSpPr>
        <p:spPr>
          <a:xfrm>
            <a:off x="-948260" y="9907383"/>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12</a:t>
            </a:r>
          </a:p>
        </p:txBody>
      </p:sp>
      <p:sp>
        <p:nvSpPr>
          <p:cNvPr id="13" name="TextBox 13"/>
          <p:cNvSpPr txBox="1"/>
          <p:nvPr/>
        </p:nvSpPr>
        <p:spPr>
          <a:xfrm>
            <a:off x="7201542" y="1775172"/>
            <a:ext cx="10226881" cy="540385"/>
          </a:xfrm>
          <a:prstGeom prst="rect">
            <a:avLst/>
          </a:prstGeom>
        </p:spPr>
        <p:txBody>
          <a:bodyPr lIns="0" tIns="0" rIns="0" bIns="0" rtlCol="0" anchor="t">
            <a:spAutoFit/>
          </a:bodyPr>
          <a:lstStyle/>
          <a:p>
            <a:pPr algn="just">
              <a:lnSpc>
                <a:spcPts val="2239"/>
              </a:lnSpc>
            </a:pPr>
            <a:r>
              <a:rPr lang="en-US" sz="1599" b="1">
                <a:solidFill>
                  <a:srgbClr val="033951"/>
                </a:solidFill>
                <a:latin typeface="Canva Sans Bold"/>
                <a:ea typeface="Canva Sans Bold"/>
                <a:cs typeface="Canva Sans Bold"/>
                <a:sym typeface="Canva Sans Bold"/>
              </a:rPr>
              <a:t>This chart visualizes the relationship between U.S. tariff rates and the GDP of Canada’s Primary Metal Manufacturing sector from January 2017 to December 2019.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81090" y="-310409"/>
            <a:ext cx="12690623" cy="1837931"/>
            <a:chOff x="0" y="0"/>
            <a:chExt cx="16920831" cy="2450575"/>
          </a:xfrm>
        </p:grpSpPr>
        <p:sp>
          <p:nvSpPr>
            <p:cNvPr id="3" name="TextBox 3"/>
            <p:cNvSpPr txBox="1"/>
            <p:nvPr/>
          </p:nvSpPr>
          <p:spPr>
            <a:xfrm>
              <a:off x="0" y="496892"/>
              <a:ext cx="16920831" cy="1953683"/>
            </a:xfrm>
            <a:prstGeom prst="rect">
              <a:avLst/>
            </a:prstGeom>
          </p:spPr>
          <p:txBody>
            <a:bodyPr lIns="0" tIns="0" rIns="0" bIns="0" rtlCol="0" anchor="t">
              <a:spAutoFit/>
            </a:bodyPr>
            <a:lstStyle/>
            <a:p>
              <a:pPr marL="0" lvl="0" indent="0" algn="ctr">
                <a:lnSpc>
                  <a:spcPts val="5750"/>
                </a:lnSpc>
                <a:spcBef>
                  <a:spcPct val="0"/>
                </a:spcBef>
              </a:pPr>
              <a:r>
                <a:rPr lang="en-US" sz="5000" b="1" spc="-50">
                  <a:solidFill>
                    <a:srgbClr val="2A3652"/>
                  </a:solidFill>
                  <a:latin typeface="HK Grotesk Bold"/>
                  <a:ea typeface="HK Grotesk Bold"/>
                  <a:cs typeface="HK Grotesk Bold"/>
                  <a:sym typeface="HK Grotesk Bold"/>
                </a:rPr>
                <a:t> TARIFF RATE AND EMPLOYMENT OF MANUFACTURING </a:t>
              </a:r>
            </a:p>
          </p:txBody>
        </p:sp>
        <p:sp>
          <p:nvSpPr>
            <p:cNvPr id="4" name="AutoShape 4"/>
            <p:cNvSpPr/>
            <p:nvPr/>
          </p:nvSpPr>
          <p:spPr>
            <a:xfrm>
              <a:off x="0" y="12700"/>
              <a:ext cx="16920831"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0"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7962015" y="2344321"/>
            <a:ext cx="9881348" cy="6608152"/>
          </a:xfrm>
          <a:custGeom>
            <a:avLst/>
            <a:gdLst/>
            <a:ahLst/>
            <a:cxnLst/>
            <a:rect l="l" t="t" r="r" b="b"/>
            <a:pathLst>
              <a:path w="9881348" h="6608152">
                <a:moveTo>
                  <a:pt x="0" y="0"/>
                </a:moveTo>
                <a:lnTo>
                  <a:pt x="9881348" y="0"/>
                </a:lnTo>
                <a:lnTo>
                  <a:pt x="9881348" y="6608151"/>
                </a:lnTo>
                <a:lnTo>
                  <a:pt x="0" y="6608151"/>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73563" y="679504"/>
            <a:ext cx="6417677" cy="8244205"/>
          </a:xfrm>
          <a:prstGeom prst="rect">
            <a:avLst/>
          </a:prstGeom>
        </p:spPr>
        <p:txBody>
          <a:bodyPr lIns="0" tIns="0" rIns="0" bIns="0" rtlCol="0" anchor="t">
            <a:spAutoFit/>
          </a:bodyPr>
          <a:lstStyle/>
          <a:p>
            <a:pPr algn="just">
              <a:lnSpc>
                <a:spcPts val="3499"/>
              </a:lnSpc>
            </a:pPr>
            <a:endParaRPr/>
          </a:p>
          <a:p>
            <a:pPr algn="just">
              <a:lnSpc>
                <a:spcPts val="3499"/>
              </a:lnSpc>
            </a:pPr>
            <a:r>
              <a:rPr lang="en-US" sz="2499" b="1">
                <a:solidFill>
                  <a:srgbClr val="FFFFFF"/>
                </a:solidFill>
                <a:latin typeface="Canva Sans Bold"/>
                <a:ea typeface="Canva Sans Bold"/>
                <a:cs typeface="Canva Sans Bold"/>
                <a:sym typeface="Canva Sans Bold"/>
              </a:rPr>
              <a:t>Key Observations from Trade Analysis</a:t>
            </a:r>
          </a:p>
          <a:p>
            <a:pPr algn="just">
              <a:lnSpc>
                <a:spcPts val="2800"/>
              </a:lnSpc>
            </a:pPr>
            <a:r>
              <a:rPr lang="en-US" sz="2000" b="1">
                <a:solidFill>
                  <a:srgbClr val="FFFFFF"/>
                </a:solidFill>
                <a:latin typeface="Canva Sans Bold"/>
                <a:ea typeface="Canva Sans Bold"/>
                <a:cs typeface="Canva Sans Bold"/>
                <a:sym typeface="Canva Sans Bold"/>
              </a:rPr>
              <a:t>Tariff Period (June 2018 – May 2019):</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U.S. tariffs on Canadian metal products were imposed from June 2018 to May 2019, marked by the black line (right axis).</a:t>
            </a:r>
          </a:p>
          <a:p>
            <a:pPr algn="just">
              <a:lnSpc>
                <a:spcPts val="2800"/>
              </a:lnSpc>
            </a:pPr>
            <a:r>
              <a:rPr lang="en-US" sz="2000" b="1">
                <a:solidFill>
                  <a:srgbClr val="FFFFFF"/>
                </a:solidFill>
                <a:latin typeface="Canva Sans Bold"/>
                <a:ea typeface="Canva Sans Bold"/>
                <a:cs typeface="Canva Sans Bold"/>
                <a:sym typeface="Canva Sans Bold"/>
              </a:rPr>
              <a:t>Unemployment Trend During Tariff Period:</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Prior to tariffs, the unemployment rate showed a downward trend or remained stable.</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During the tariff period, the unemployment rate increased, peaking at around 4.5%.</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After tariffs were lifted in mid-2019, the unemployment rate remained high or continued fluctuating, not immediately returning to previous levels.</a:t>
            </a:r>
          </a:p>
          <a:p>
            <a:pPr algn="just">
              <a:lnSpc>
                <a:spcPts val="2800"/>
              </a:lnSpc>
            </a:pPr>
            <a:endParaRPr lang="en-US" sz="1599">
              <a:solidFill>
                <a:srgbClr val="FFFFFF"/>
              </a:solidFill>
              <a:latin typeface="Canva Sans"/>
              <a:ea typeface="Canva Sans"/>
              <a:cs typeface="Canva Sans"/>
              <a:sym typeface="Canva Sans"/>
            </a:endParaRPr>
          </a:p>
          <a:p>
            <a:pPr algn="just">
              <a:lnSpc>
                <a:spcPts val="3499"/>
              </a:lnSpc>
            </a:pPr>
            <a:r>
              <a:rPr lang="en-US" sz="2499" b="1">
                <a:solidFill>
                  <a:srgbClr val="FFFFFF"/>
                </a:solidFill>
                <a:latin typeface="Canva Sans Bold"/>
                <a:ea typeface="Canva Sans Bold"/>
                <a:cs typeface="Canva Sans Bold"/>
                <a:sym typeface="Canva Sans Bold"/>
              </a:rPr>
              <a:t> Interpretation:</a:t>
            </a:r>
          </a:p>
          <a:p>
            <a:pPr algn="just">
              <a:lnSpc>
                <a:spcPts val="2800"/>
              </a:lnSpc>
            </a:pPr>
            <a:r>
              <a:rPr lang="en-US" sz="2000" b="1">
                <a:solidFill>
                  <a:srgbClr val="FFFFFF"/>
                </a:solidFill>
                <a:latin typeface="Canva Sans Bold"/>
                <a:ea typeface="Canva Sans Bold"/>
                <a:cs typeface="Canva Sans Bold"/>
                <a:sym typeface="Canva Sans Bold"/>
              </a:rPr>
              <a:t>Manufacturing Sector Impact:</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Tariffs likely disrupted supply chains and reduced export opportunities for manufacturers, leading to cost-cutting measures and job losses.</a:t>
            </a:r>
          </a:p>
          <a:p>
            <a:pPr algn="just">
              <a:lnSpc>
                <a:spcPts val="2239"/>
              </a:lnSpc>
            </a:pPr>
            <a:r>
              <a:rPr lang="en-US" sz="1599" b="1">
                <a:solidFill>
                  <a:srgbClr val="FFFFFF"/>
                </a:solidFill>
                <a:latin typeface="Canva Sans Bold"/>
                <a:ea typeface="Canva Sans Bold"/>
                <a:cs typeface="Canva Sans Bold"/>
                <a:sym typeface="Canva Sans Bold"/>
              </a:rPr>
              <a:t>Delayed Labour Market Reaction:</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Labour market responses often lag behind economic shocks, which may explain why the unemployment rate stayed elevated even after tariffs ended.</a:t>
            </a:r>
          </a:p>
          <a:p>
            <a:pPr algn="just">
              <a:lnSpc>
                <a:spcPts val="2239"/>
              </a:lnSpc>
            </a:pPr>
            <a:r>
              <a:rPr lang="en-US" sz="1599" b="1">
                <a:solidFill>
                  <a:srgbClr val="FFFFFF"/>
                </a:solidFill>
                <a:latin typeface="Canva Sans Bold"/>
                <a:ea typeface="Canva Sans Bold"/>
                <a:cs typeface="Canva Sans Bold"/>
                <a:sym typeface="Canva Sans Bold"/>
              </a:rPr>
              <a:t>Sector-Specific Vulnerability:</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As the metal industry is labor-intensive, any contraction due to tariffs tends to quickly reflect in employment levels.</a:t>
            </a:r>
          </a:p>
          <a:p>
            <a:pPr algn="just">
              <a:lnSpc>
                <a:spcPts val="2239"/>
              </a:lnSpc>
            </a:pPr>
            <a:endParaRPr lang="en-US" sz="1599">
              <a:solidFill>
                <a:srgbClr val="FFFFFF"/>
              </a:solidFill>
              <a:latin typeface="Canva Sans"/>
              <a:ea typeface="Canva Sans"/>
              <a:cs typeface="Canva Sans"/>
              <a:sym typeface="Canva Sans"/>
            </a:endParaRPr>
          </a:p>
        </p:txBody>
      </p:sp>
      <p:sp>
        <p:nvSpPr>
          <p:cNvPr id="10" name="TextBox 10"/>
          <p:cNvSpPr txBox="1"/>
          <p:nvPr/>
        </p:nvSpPr>
        <p:spPr>
          <a:xfrm>
            <a:off x="7201542" y="8699931"/>
            <a:ext cx="10226881" cy="2091055"/>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The imposition of tariffs coincided with a noticeable rise in unemployment within Canada’s manufacturing sector, supporting the hypothesis that protectionist trade policies can have adverse employment effects. This trend persisted beyond the tariff period, indicating lasting economic disruption.</a:t>
            </a:r>
          </a:p>
          <a:p>
            <a:pPr algn="just">
              <a:lnSpc>
                <a:spcPts val="2239"/>
              </a:lnSpc>
            </a:pPr>
            <a:endParaRPr lang="en-US" sz="1599">
              <a:solidFill>
                <a:srgbClr val="033951"/>
              </a:solidFill>
              <a:latin typeface="Canva Sans"/>
              <a:ea typeface="Canva Sans"/>
              <a:cs typeface="Canva Sans"/>
              <a:sym typeface="Canva Sans"/>
            </a:endParaRPr>
          </a:p>
          <a:p>
            <a:pPr algn="just">
              <a:lnSpc>
                <a:spcPts val="2239"/>
              </a:lnSpc>
            </a:pPr>
            <a:endParaRPr lang="en-US" sz="1599">
              <a:solidFill>
                <a:srgbClr val="033951"/>
              </a:solidFill>
              <a:latin typeface="Canva Sans"/>
              <a:ea typeface="Canva Sans"/>
              <a:cs typeface="Canva Sans"/>
              <a:sym typeface="Canva Sans"/>
            </a:endParaRPr>
          </a:p>
        </p:txBody>
      </p:sp>
      <p:sp>
        <p:nvSpPr>
          <p:cNvPr id="11" name="TextBox 11"/>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a:t>
            </a:r>
          </a:p>
        </p:txBody>
      </p:sp>
      <p:sp>
        <p:nvSpPr>
          <p:cNvPr id="12" name="TextBox 12"/>
          <p:cNvSpPr txBox="1"/>
          <p:nvPr/>
        </p:nvSpPr>
        <p:spPr>
          <a:xfrm>
            <a:off x="-948260" y="9907383"/>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13</a:t>
            </a:r>
          </a:p>
        </p:txBody>
      </p:sp>
      <p:sp>
        <p:nvSpPr>
          <p:cNvPr id="13" name="TextBox 13"/>
          <p:cNvSpPr txBox="1"/>
          <p:nvPr/>
        </p:nvSpPr>
        <p:spPr>
          <a:xfrm>
            <a:off x="7201542" y="1637060"/>
            <a:ext cx="10226881" cy="540385"/>
          </a:xfrm>
          <a:prstGeom prst="rect">
            <a:avLst/>
          </a:prstGeom>
        </p:spPr>
        <p:txBody>
          <a:bodyPr lIns="0" tIns="0" rIns="0" bIns="0" rtlCol="0" anchor="t">
            <a:spAutoFit/>
          </a:bodyPr>
          <a:lstStyle/>
          <a:p>
            <a:pPr algn="just">
              <a:lnSpc>
                <a:spcPts val="2239"/>
              </a:lnSpc>
            </a:pPr>
            <a:r>
              <a:rPr lang="en-US" sz="1599" b="1">
                <a:solidFill>
                  <a:srgbClr val="033951"/>
                </a:solidFill>
                <a:latin typeface="Canva Sans Bold"/>
                <a:ea typeface="Canva Sans Bold"/>
                <a:cs typeface="Canva Sans Bold"/>
                <a:sym typeface="Canva Sans Bold"/>
              </a:rPr>
              <a:t>This chart illustrates the relationship between U.S. steel tariffs and the unemployment rate in Canada’s manufacturing sector from 2017 to 2019.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18167" y="-244081"/>
            <a:ext cx="10299833" cy="1272781"/>
            <a:chOff x="0" y="0"/>
            <a:chExt cx="13733111" cy="1697042"/>
          </a:xfrm>
        </p:grpSpPr>
        <p:sp>
          <p:nvSpPr>
            <p:cNvPr id="3" name="TextBox 3"/>
            <p:cNvSpPr txBox="1"/>
            <p:nvPr/>
          </p:nvSpPr>
          <p:spPr>
            <a:xfrm>
              <a:off x="0" y="496892"/>
              <a:ext cx="13733111" cy="12001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IPPI VS. EXCHANGE RATE </a:t>
              </a:r>
            </a:p>
          </p:txBody>
        </p:sp>
        <p:sp>
          <p:nvSpPr>
            <p:cNvPr id="4" name="AutoShape 4"/>
            <p:cNvSpPr/>
            <p:nvPr/>
          </p:nvSpPr>
          <p:spPr>
            <a:xfrm>
              <a:off x="0" y="12700"/>
              <a:ext cx="13733111"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0" y="0"/>
            <a:ext cx="6764803" cy="10287000"/>
            <a:chOff x="0" y="0"/>
            <a:chExt cx="1781677" cy="2709333"/>
          </a:xfrm>
        </p:grpSpPr>
        <p:sp>
          <p:nvSpPr>
            <p:cNvPr id="6" name="Freeform 6"/>
            <p:cNvSpPr/>
            <p:nvPr/>
          </p:nvSpPr>
          <p:spPr>
            <a:xfrm>
              <a:off x="0" y="0"/>
              <a:ext cx="1781677" cy="2709333"/>
            </a:xfrm>
            <a:custGeom>
              <a:avLst/>
              <a:gdLst/>
              <a:ahLst/>
              <a:cxnLst/>
              <a:rect l="l" t="t" r="r" b="b"/>
              <a:pathLst>
                <a:path w="1781677" h="2709333">
                  <a:moveTo>
                    <a:pt x="0" y="0"/>
                  </a:moveTo>
                  <a:lnTo>
                    <a:pt x="1781677" y="0"/>
                  </a:lnTo>
                  <a:lnTo>
                    <a:pt x="1781677"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781677"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6764803" y="2696603"/>
            <a:ext cx="11523197" cy="5012591"/>
          </a:xfrm>
          <a:custGeom>
            <a:avLst/>
            <a:gdLst/>
            <a:ahLst/>
            <a:cxnLst/>
            <a:rect l="l" t="t" r="r" b="b"/>
            <a:pathLst>
              <a:path w="11523197" h="5012591">
                <a:moveTo>
                  <a:pt x="0" y="0"/>
                </a:moveTo>
                <a:lnTo>
                  <a:pt x="11523197" y="0"/>
                </a:lnTo>
                <a:lnTo>
                  <a:pt x="11523197" y="5012591"/>
                </a:lnTo>
                <a:lnTo>
                  <a:pt x="0" y="5012591"/>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73563" y="178117"/>
            <a:ext cx="6417677" cy="9272905"/>
          </a:xfrm>
          <a:prstGeom prst="rect">
            <a:avLst/>
          </a:prstGeom>
        </p:spPr>
        <p:txBody>
          <a:bodyPr lIns="0" tIns="0" rIns="0" bIns="0" rtlCol="0" anchor="t">
            <a:spAutoFit/>
          </a:bodyPr>
          <a:lstStyle/>
          <a:p>
            <a:pPr algn="just">
              <a:lnSpc>
                <a:spcPts val="3499"/>
              </a:lnSpc>
            </a:pPr>
            <a:endParaRPr/>
          </a:p>
          <a:p>
            <a:pPr algn="just">
              <a:lnSpc>
                <a:spcPts val="3499"/>
              </a:lnSpc>
            </a:pPr>
            <a:r>
              <a:rPr lang="en-US" sz="2499" b="1">
                <a:solidFill>
                  <a:srgbClr val="FFFFFF"/>
                </a:solidFill>
                <a:latin typeface="Canva Sans Bold"/>
                <a:ea typeface="Canva Sans Bold"/>
                <a:cs typeface="Canva Sans Bold"/>
                <a:sym typeface="Canva Sans Bold"/>
              </a:rPr>
              <a:t>Key Observations from Trade Analysis</a:t>
            </a:r>
          </a:p>
          <a:p>
            <a:pPr algn="just">
              <a:lnSpc>
                <a:spcPts val="2800"/>
              </a:lnSpc>
            </a:pPr>
            <a:r>
              <a:rPr lang="en-US" sz="2000" b="1">
                <a:solidFill>
                  <a:srgbClr val="FFFFFF"/>
                </a:solidFill>
                <a:latin typeface="Canva Sans Bold"/>
                <a:ea typeface="Canva Sans Bold"/>
                <a:cs typeface="Canva Sans Bold"/>
                <a:sym typeface="Canva Sans Bold"/>
              </a:rPr>
              <a:t>Mid-2018 turning point:</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Around June 2018, IPPI peaked at 103.4, just before the implementation of U.S. tariffs.</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At the same time, the exchange rate began to rise (CAD depreciated vs. USD).</a:t>
            </a:r>
          </a:p>
          <a:p>
            <a:pPr algn="just">
              <a:lnSpc>
                <a:spcPts val="2800"/>
              </a:lnSpc>
            </a:pPr>
            <a:r>
              <a:rPr lang="en-US" sz="2000" b="1">
                <a:solidFill>
                  <a:srgbClr val="FFFFFF"/>
                </a:solidFill>
                <a:latin typeface="Canva Sans Bold"/>
                <a:ea typeface="Canva Sans Bold"/>
                <a:cs typeface="Canva Sans Bold"/>
                <a:sym typeface="Canva Sans Bold"/>
              </a:rPr>
              <a:t>Post-tariff pattern:</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From July 2018 onward, despite higher tariffs and a weaker CAD, IPPI began a steady decline.</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This trend continued through 2019, stabilizing around 97–98, indicating producer prices fell or remained suppressed.</a:t>
            </a:r>
          </a:p>
          <a:p>
            <a:pPr algn="just">
              <a:lnSpc>
                <a:spcPts val="2800"/>
              </a:lnSpc>
            </a:pPr>
            <a:r>
              <a:rPr lang="en-US" sz="2000" b="1">
                <a:solidFill>
                  <a:srgbClr val="FFFFFF"/>
                </a:solidFill>
                <a:latin typeface="Canva Sans Bold"/>
                <a:ea typeface="Canva Sans Bold"/>
                <a:cs typeface="Canva Sans Bold"/>
                <a:sym typeface="Canva Sans Bold"/>
              </a:rPr>
              <a:t>Expected vs Actual:</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 Normally, when CAD weakens, imported input costs rise → IPPI should increase.</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However, IPPI decreased, indicating external pressures did not pass through to domestic industrial prices.</a:t>
            </a:r>
          </a:p>
          <a:p>
            <a:pPr algn="just">
              <a:lnSpc>
                <a:spcPts val="2239"/>
              </a:lnSpc>
            </a:pPr>
            <a:endParaRPr lang="en-US" sz="1599">
              <a:solidFill>
                <a:srgbClr val="FFFFFF"/>
              </a:solidFill>
              <a:latin typeface="Canva Sans"/>
              <a:ea typeface="Canva Sans"/>
              <a:cs typeface="Canva Sans"/>
              <a:sym typeface="Canva Sans"/>
            </a:endParaRPr>
          </a:p>
          <a:p>
            <a:pPr algn="just">
              <a:lnSpc>
                <a:spcPts val="3499"/>
              </a:lnSpc>
            </a:pPr>
            <a:r>
              <a:rPr lang="en-US" sz="2499" b="1">
                <a:solidFill>
                  <a:srgbClr val="FFFFFF"/>
                </a:solidFill>
                <a:latin typeface="Canva Sans Bold"/>
                <a:ea typeface="Canva Sans Bold"/>
                <a:cs typeface="Canva Sans Bold"/>
                <a:sym typeface="Canva Sans Bold"/>
              </a:rPr>
              <a:t>Interpretation:</a:t>
            </a:r>
          </a:p>
          <a:p>
            <a:pPr algn="just">
              <a:lnSpc>
                <a:spcPts val="2239"/>
              </a:lnSpc>
            </a:pPr>
            <a:r>
              <a:rPr lang="en-US" sz="1599">
                <a:solidFill>
                  <a:srgbClr val="FFFFFF"/>
                </a:solidFill>
                <a:latin typeface="Canva Sans"/>
                <a:ea typeface="Canva Sans"/>
                <a:cs typeface="Canva Sans"/>
                <a:sym typeface="Canva Sans"/>
              </a:rPr>
              <a:t>The expected outcome—rising IPPI due to higher input costs from both tariffs and exchange rate depreciation—did not occur. Possible explanations include:</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Producers absorbed costs to maintain export competitiveness, particularly in sectors facing U.S. tariffs.</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Global metal prices fell during 2018–2019, offsetting local cost increases.</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Industrial demand weakened, reducing pricing power of manufacturers.</a:t>
            </a:r>
          </a:p>
          <a:p>
            <a:pPr marL="345439" lvl="1" indent="-172720" algn="just">
              <a:lnSpc>
                <a:spcPts val="2239"/>
              </a:lnSpc>
              <a:buFont typeface="Arial"/>
              <a:buChar char="•"/>
            </a:pPr>
            <a:r>
              <a:rPr lang="en-US" sz="1599">
                <a:solidFill>
                  <a:srgbClr val="FFFFFF"/>
                </a:solidFill>
                <a:latin typeface="Canva Sans"/>
                <a:ea typeface="Canva Sans"/>
                <a:cs typeface="Canva Sans"/>
                <a:sym typeface="Canva Sans"/>
              </a:rPr>
              <a:t>Supply chain adjustments (e.g., sourcing from non-U.S. markets) may have moderated price pressures.</a:t>
            </a:r>
          </a:p>
          <a:p>
            <a:pPr algn="just">
              <a:lnSpc>
                <a:spcPts val="2239"/>
              </a:lnSpc>
            </a:pPr>
            <a:endParaRPr lang="en-US" sz="1599">
              <a:solidFill>
                <a:srgbClr val="FFFFFF"/>
              </a:solidFill>
              <a:latin typeface="Canva Sans"/>
              <a:ea typeface="Canva Sans"/>
              <a:cs typeface="Canva Sans"/>
              <a:sym typeface="Canva Sans"/>
            </a:endParaRPr>
          </a:p>
        </p:txBody>
      </p:sp>
      <p:sp>
        <p:nvSpPr>
          <p:cNvPr id="10" name="TextBox 10"/>
          <p:cNvSpPr txBox="1"/>
          <p:nvPr/>
        </p:nvSpPr>
        <p:spPr>
          <a:xfrm>
            <a:off x="7201542" y="8457882"/>
            <a:ext cx="10226881" cy="2367280"/>
          </a:xfrm>
          <a:prstGeom prst="rect">
            <a:avLst/>
          </a:prstGeom>
        </p:spPr>
        <p:txBody>
          <a:bodyPr lIns="0" tIns="0" rIns="0" bIns="0" rtlCol="0" anchor="t">
            <a:spAutoFit/>
          </a:bodyPr>
          <a:lstStyle/>
          <a:p>
            <a:pPr algn="just">
              <a:lnSpc>
                <a:spcPts val="3499"/>
              </a:lnSpc>
            </a:pPr>
            <a:r>
              <a:rPr lang="en-US" sz="2499" b="1" dirty="0">
                <a:solidFill>
                  <a:srgbClr val="033951"/>
                </a:solidFill>
                <a:latin typeface="Canva Sans Bold"/>
                <a:ea typeface="Canva Sans Bold"/>
                <a:cs typeface="Canva Sans Bold"/>
                <a:sym typeface="Canva Sans Bold"/>
              </a:rPr>
              <a:t>Summary Statement：</a:t>
            </a:r>
          </a:p>
          <a:p>
            <a:pPr algn="just">
              <a:lnSpc>
                <a:spcPts val="2239"/>
              </a:lnSpc>
            </a:pPr>
            <a:r>
              <a:rPr lang="en-US" sz="1599" dirty="0">
                <a:solidFill>
                  <a:srgbClr val="033951"/>
                </a:solidFill>
                <a:latin typeface="Canva Sans"/>
                <a:ea typeface="Canva Sans"/>
                <a:cs typeface="Canva Sans"/>
                <a:sym typeface="Canva Sans"/>
              </a:rPr>
              <a:t>Although the Canadian dollar weakened and tariffs were imposed, IPPI did not rise as expected. Instead, industrial prices dropped, suggesting that producers bore the cost impact rather than transferring it to price levels. This reinforces the importance of considering macroeconomic variables like exchange rates alongside policy shifts when interpreting price index trends.</a:t>
            </a:r>
          </a:p>
          <a:p>
            <a:pPr algn="just">
              <a:lnSpc>
                <a:spcPts val="2239"/>
              </a:lnSpc>
            </a:pPr>
            <a:endParaRPr lang="en-US" sz="1599" dirty="0">
              <a:solidFill>
                <a:srgbClr val="033951"/>
              </a:solidFill>
              <a:latin typeface="Canva Sans"/>
              <a:ea typeface="Canva Sans"/>
              <a:cs typeface="Canva Sans"/>
              <a:sym typeface="Canva Sans"/>
            </a:endParaRPr>
          </a:p>
          <a:p>
            <a:pPr algn="just">
              <a:lnSpc>
                <a:spcPts val="2239"/>
              </a:lnSpc>
            </a:pPr>
            <a:endParaRPr lang="en-US" sz="1599" dirty="0">
              <a:solidFill>
                <a:srgbClr val="033951"/>
              </a:solidFill>
              <a:latin typeface="Canva Sans"/>
              <a:ea typeface="Canva Sans"/>
              <a:cs typeface="Canva Sans"/>
              <a:sym typeface="Canva Sans"/>
            </a:endParaRPr>
          </a:p>
          <a:p>
            <a:pPr algn="just">
              <a:lnSpc>
                <a:spcPts val="2239"/>
              </a:lnSpc>
            </a:pPr>
            <a:endParaRPr lang="en-US" sz="1599" dirty="0">
              <a:solidFill>
                <a:srgbClr val="033951"/>
              </a:solidFill>
              <a:latin typeface="Canva Sans"/>
              <a:ea typeface="Canva Sans"/>
              <a:cs typeface="Canva Sans"/>
              <a:sym typeface="Canva Sans"/>
            </a:endParaRPr>
          </a:p>
        </p:txBody>
      </p:sp>
      <p:sp>
        <p:nvSpPr>
          <p:cNvPr id="11" name="TextBox 11"/>
          <p:cNvSpPr txBox="1"/>
          <p:nvPr/>
        </p:nvSpPr>
        <p:spPr>
          <a:xfrm>
            <a:off x="15082020"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a:t>
            </a:r>
          </a:p>
        </p:txBody>
      </p:sp>
      <p:sp>
        <p:nvSpPr>
          <p:cNvPr id="12" name="TextBox 12"/>
          <p:cNvSpPr txBox="1"/>
          <p:nvPr/>
        </p:nvSpPr>
        <p:spPr>
          <a:xfrm>
            <a:off x="-948260" y="9907383"/>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14</a:t>
            </a:r>
          </a:p>
        </p:txBody>
      </p:sp>
      <p:sp>
        <p:nvSpPr>
          <p:cNvPr id="13" name="TextBox 13"/>
          <p:cNvSpPr txBox="1"/>
          <p:nvPr/>
        </p:nvSpPr>
        <p:spPr>
          <a:xfrm>
            <a:off x="7201542" y="1775172"/>
            <a:ext cx="10226881" cy="540385"/>
          </a:xfrm>
          <a:prstGeom prst="rect">
            <a:avLst/>
          </a:prstGeom>
        </p:spPr>
        <p:txBody>
          <a:bodyPr lIns="0" tIns="0" rIns="0" bIns="0" rtlCol="0" anchor="t">
            <a:spAutoFit/>
          </a:bodyPr>
          <a:lstStyle/>
          <a:p>
            <a:pPr algn="just">
              <a:lnSpc>
                <a:spcPts val="2239"/>
              </a:lnSpc>
            </a:pPr>
            <a:r>
              <a:rPr lang="en-US" sz="1599" b="1">
                <a:solidFill>
                  <a:srgbClr val="033951"/>
                </a:solidFill>
                <a:latin typeface="Canva Sans Bold"/>
                <a:ea typeface="Canva Sans Bold"/>
                <a:cs typeface="Canva Sans Bold"/>
                <a:sym typeface="Canva Sans Bold"/>
              </a:rPr>
              <a:t>This chart compares Industrial Product Price Index (Primary Metal Manufacturing) – left Y-axis, CAD-USD exchange rate - right Y-axis. During 2017-2019.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sp>
        <p:nvSpPr>
          <p:cNvPr id="2" name="Freeform 2"/>
          <p:cNvSpPr/>
          <p:nvPr/>
        </p:nvSpPr>
        <p:spPr>
          <a:xfrm rot="2315308">
            <a:off x="10364126" y="6929007"/>
            <a:ext cx="9276191" cy="10142953"/>
          </a:xfrm>
          <a:custGeom>
            <a:avLst/>
            <a:gdLst/>
            <a:ahLst/>
            <a:cxnLst/>
            <a:rect l="l" t="t" r="r" b="b"/>
            <a:pathLst>
              <a:path w="9276191" h="10142953">
                <a:moveTo>
                  <a:pt x="0" y="0"/>
                </a:moveTo>
                <a:lnTo>
                  <a:pt x="9276192" y="0"/>
                </a:lnTo>
                <a:lnTo>
                  <a:pt x="9276192" y="10142953"/>
                </a:lnTo>
                <a:lnTo>
                  <a:pt x="0" y="1014295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TextBox 3"/>
          <p:cNvSpPr txBox="1"/>
          <p:nvPr/>
        </p:nvSpPr>
        <p:spPr>
          <a:xfrm>
            <a:off x="-1317990" y="986117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15</a:t>
            </a:r>
          </a:p>
        </p:txBody>
      </p:sp>
      <p:grpSp>
        <p:nvGrpSpPr>
          <p:cNvPr id="4" name="Group 4"/>
          <p:cNvGrpSpPr/>
          <p:nvPr/>
        </p:nvGrpSpPr>
        <p:grpSpPr>
          <a:xfrm>
            <a:off x="386853" y="-172489"/>
            <a:ext cx="16872447" cy="2149081"/>
            <a:chOff x="0" y="0"/>
            <a:chExt cx="22496596" cy="2865442"/>
          </a:xfrm>
        </p:grpSpPr>
        <p:sp>
          <p:nvSpPr>
            <p:cNvPr id="5" name="TextBox 5"/>
            <p:cNvSpPr txBox="1"/>
            <p:nvPr/>
          </p:nvSpPr>
          <p:spPr>
            <a:xfrm>
              <a:off x="0" y="496892"/>
              <a:ext cx="22496596" cy="23685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FFFFFF"/>
                  </a:solidFill>
                  <a:latin typeface="HK Grotesk Bold"/>
                  <a:ea typeface="HK Grotesk Bold"/>
                  <a:cs typeface="HK Grotesk Bold"/>
                  <a:sym typeface="HK Grotesk Bold"/>
                </a:rPr>
                <a:t>IMPACT OF U.S. TARIFFS ON THE CANADIAN ECONOMY – SUMMARY OF FINDINGS</a:t>
              </a:r>
            </a:p>
          </p:txBody>
        </p:sp>
        <p:sp>
          <p:nvSpPr>
            <p:cNvPr id="6" name="AutoShape 6"/>
            <p:cNvSpPr/>
            <p:nvPr/>
          </p:nvSpPr>
          <p:spPr>
            <a:xfrm>
              <a:off x="0" y="12700"/>
              <a:ext cx="22496596" cy="0"/>
            </a:xfrm>
            <a:prstGeom prst="line">
              <a:avLst/>
            </a:prstGeom>
            <a:ln w="25400" cap="flat">
              <a:solidFill>
                <a:srgbClr val="A9D6B9"/>
              </a:solidFill>
              <a:prstDash val="solid"/>
              <a:headEnd type="none" w="sm" len="sm"/>
              <a:tailEnd type="none" w="sm" len="sm"/>
            </a:ln>
          </p:spPr>
          <p:txBody>
            <a:bodyPr/>
            <a:lstStyle/>
            <a:p>
              <a:endParaRPr lang="zh-CN" altLang="en-US"/>
            </a:p>
          </p:txBody>
        </p:sp>
      </p:grpSp>
      <p:graphicFrame>
        <p:nvGraphicFramePr>
          <p:cNvPr id="7" name="Table 7"/>
          <p:cNvGraphicFramePr>
            <a:graphicFrameLocks noGrp="1"/>
          </p:cNvGraphicFramePr>
          <p:nvPr/>
        </p:nvGraphicFramePr>
        <p:xfrm>
          <a:off x="2972607" y="3869527"/>
          <a:ext cx="11692388" cy="4343400"/>
        </p:xfrm>
        <a:graphic>
          <a:graphicData uri="http://schemas.openxmlformats.org/drawingml/2006/table">
            <a:tbl>
              <a:tblPr/>
              <a:tblGrid>
                <a:gridCol w="3646857">
                  <a:extLst>
                    <a:ext uri="{9D8B030D-6E8A-4147-A177-3AD203B41FA5}">
                      <a16:colId xmlns:a16="http://schemas.microsoft.com/office/drawing/2014/main" val="20000"/>
                    </a:ext>
                  </a:extLst>
                </a:gridCol>
                <a:gridCol w="8045531">
                  <a:extLst>
                    <a:ext uri="{9D8B030D-6E8A-4147-A177-3AD203B41FA5}">
                      <a16:colId xmlns:a16="http://schemas.microsoft.com/office/drawing/2014/main" val="20001"/>
                    </a:ext>
                  </a:extLst>
                </a:gridCol>
              </a:tblGrid>
              <a:tr h="715945">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Area of Impact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Key Findings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72549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Trade Volume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Sharp decline in metal import/export with the U.S. during tariff period</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72549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GDP – Metal Sector</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Noticeable drop post-tariff, with high volatility and no full recovery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72549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Price Indices (IPPI/CPI)</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Unexpected decline after tariffs, indicating demand slowdown and cost absorption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72549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Employment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Manufacturing job losses and rising unemployment rate in the sector</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r h="72549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U.S. Dependence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Over 80% of trade in top 5 partners is with the U.S., magnifying impact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8"/>
          <p:cNvSpPr txBox="1"/>
          <p:nvPr/>
        </p:nvSpPr>
        <p:spPr>
          <a:xfrm>
            <a:off x="2321721" y="1948017"/>
            <a:ext cx="13644558" cy="1921510"/>
          </a:xfrm>
          <a:prstGeom prst="rect">
            <a:avLst/>
          </a:prstGeom>
        </p:spPr>
        <p:txBody>
          <a:bodyPr lIns="0" tIns="0" rIns="0" bIns="0" rtlCol="0" anchor="t">
            <a:spAutoFit/>
          </a:bodyPr>
          <a:lstStyle/>
          <a:p>
            <a:pPr algn="just">
              <a:lnSpc>
                <a:spcPts val="2239"/>
              </a:lnSpc>
            </a:pPr>
            <a:r>
              <a:rPr lang="en-US" sz="1599" b="1" dirty="0">
                <a:solidFill>
                  <a:srgbClr val="FFFFFF"/>
                </a:solidFill>
                <a:latin typeface="Canva Sans Bold"/>
                <a:ea typeface="Canva Sans Bold"/>
                <a:cs typeface="Canva Sans Bold"/>
                <a:sym typeface="Canva Sans Bold"/>
              </a:rPr>
              <a:t> Policy Overview:</a:t>
            </a:r>
          </a:p>
          <a:p>
            <a:pPr algn="just">
              <a:lnSpc>
                <a:spcPts val="2239"/>
              </a:lnSpc>
            </a:pPr>
            <a:r>
              <a:rPr lang="en-US" sz="1599" dirty="0">
                <a:solidFill>
                  <a:srgbClr val="FFFFFF"/>
                </a:solidFill>
                <a:latin typeface="Canva Sans"/>
                <a:ea typeface="Canva Sans"/>
                <a:cs typeface="Canva Sans"/>
                <a:sym typeface="Canva Sans"/>
              </a:rPr>
              <a:t>In June 2018, the United States imposed tariffs of up to 25% on Canadian steel and 10% on aluminum products, lasting until May 2019.</a:t>
            </a:r>
          </a:p>
          <a:p>
            <a:pPr algn="just">
              <a:lnSpc>
                <a:spcPts val="2239"/>
              </a:lnSpc>
            </a:pPr>
            <a:r>
              <a:rPr lang="en-US" sz="1599" dirty="0">
                <a:solidFill>
                  <a:srgbClr val="FFFFFF"/>
                </a:solidFill>
                <a:latin typeface="Canva Sans"/>
                <a:ea typeface="Canva Sans"/>
                <a:cs typeface="Canva Sans"/>
                <a:sym typeface="Canva Sans"/>
              </a:rPr>
              <a:t> As the U.S. accounts for over 80% of Canada’s metal exports, the policy had immediate and far-reaching effects across trade, industry, and employment.</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2239"/>
              </a:lnSpc>
            </a:pPr>
            <a:r>
              <a:rPr lang="en-US" sz="1599" b="1" dirty="0">
                <a:solidFill>
                  <a:srgbClr val="FFFFFF"/>
                </a:solidFill>
                <a:latin typeface="Canva Sans Bold"/>
                <a:ea typeface="Canva Sans Bold"/>
                <a:cs typeface="Canva Sans Bold"/>
                <a:sym typeface="Canva Sans Bold"/>
              </a:rPr>
              <a:t> Summary of Data-Driven Findings:</a:t>
            </a:r>
          </a:p>
          <a:p>
            <a:pPr algn="just">
              <a:lnSpc>
                <a:spcPts val="2239"/>
              </a:lnSpc>
            </a:pPr>
            <a:endParaRPr lang="en-US" sz="1599" b="1" dirty="0">
              <a:solidFill>
                <a:srgbClr val="FFFFFF"/>
              </a:solidFill>
              <a:latin typeface="Canva Sans Bold"/>
              <a:ea typeface="Canva Sans Bold"/>
              <a:cs typeface="Canva Sans Bold"/>
              <a:sym typeface="Canva Sans Bold"/>
            </a:endParaRPr>
          </a:p>
        </p:txBody>
      </p:sp>
      <p:sp>
        <p:nvSpPr>
          <p:cNvPr id="9" name="TextBox 9"/>
          <p:cNvSpPr txBox="1"/>
          <p:nvPr/>
        </p:nvSpPr>
        <p:spPr>
          <a:xfrm>
            <a:off x="2000798" y="8590249"/>
            <a:ext cx="13644558" cy="1092835"/>
          </a:xfrm>
          <a:prstGeom prst="rect">
            <a:avLst/>
          </a:prstGeom>
        </p:spPr>
        <p:txBody>
          <a:bodyPr lIns="0" tIns="0" rIns="0" bIns="0" rtlCol="0" anchor="t">
            <a:spAutoFit/>
          </a:bodyPr>
          <a:lstStyle/>
          <a:p>
            <a:pPr algn="just">
              <a:lnSpc>
                <a:spcPts val="2239"/>
              </a:lnSpc>
            </a:pPr>
            <a:r>
              <a:rPr lang="en-US" sz="1599" b="1" dirty="0">
                <a:solidFill>
                  <a:srgbClr val="FFFFFF"/>
                </a:solidFill>
                <a:latin typeface="Canva Sans Bold"/>
                <a:ea typeface="Canva Sans Bold"/>
                <a:cs typeface="Canva Sans Bold"/>
                <a:sym typeface="Canva Sans Bold"/>
              </a:rPr>
              <a:t>Conclusion &amp; Insights: </a:t>
            </a:r>
          </a:p>
          <a:p>
            <a:pPr algn="just">
              <a:lnSpc>
                <a:spcPts val="2239"/>
              </a:lnSpc>
            </a:pPr>
            <a:r>
              <a:rPr lang="en-US" sz="1599" dirty="0">
                <a:solidFill>
                  <a:srgbClr val="FFFFFF"/>
                </a:solidFill>
                <a:latin typeface="Canva Sans"/>
                <a:ea typeface="Canva Sans"/>
                <a:cs typeface="Canva Sans"/>
                <a:sym typeface="Canva Sans"/>
              </a:rPr>
              <a:t>The U.S. tariffs caused measurable economic disruption in Canada, particularly in trade-exposed and labor-intensive sectors.</a:t>
            </a:r>
          </a:p>
          <a:p>
            <a:pPr algn="just">
              <a:lnSpc>
                <a:spcPts val="2239"/>
              </a:lnSpc>
            </a:pPr>
            <a:r>
              <a:rPr lang="en-US" sz="1599" dirty="0">
                <a:solidFill>
                  <a:srgbClr val="FFFFFF"/>
                </a:solidFill>
                <a:latin typeface="Canva Sans"/>
                <a:ea typeface="Canva Sans"/>
                <a:cs typeface="Canva Sans"/>
                <a:sym typeface="Canva Sans"/>
              </a:rPr>
              <a:t>Despite resilience at the macro level, structural vulnerabilities such as over-reliance on a single market were clearly exposed.</a:t>
            </a:r>
          </a:p>
          <a:p>
            <a:pPr algn="just">
              <a:lnSpc>
                <a:spcPts val="2239"/>
              </a:lnSpc>
            </a:pPr>
            <a:r>
              <a:rPr lang="en-US" sz="1599" dirty="0">
                <a:solidFill>
                  <a:srgbClr val="FFFFFF"/>
                </a:solidFill>
                <a:latin typeface="Canva Sans"/>
                <a:ea typeface="Canva Sans"/>
                <a:cs typeface="Canva Sans"/>
                <a:sym typeface="Canva Sans"/>
              </a:rPr>
              <a:t>The data shows that external trade shocks can have lasting sector-specific consequences, even after policy reversal.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sp>
        <p:nvSpPr>
          <p:cNvPr id="2" name="Freeform 2"/>
          <p:cNvSpPr/>
          <p:nvPr/>
        </p:nvSpPr>
        <p:spPr>
          <a:xfrm rot="2315308">
            <a:off x="10364126" y="6929007"/>
            <a:ext cx="9276191" cy="10142953"/>
          </a:xfrm>
          <a:custGeom>
            <a:avLst/>
            <a:gdLst/>
            <a:ahLst/>
            <a:cxnLst/>
            <a:rect l="l" t="t" r="r" b="b"/>
            <a:pathLst>
              <a:path w="9276191" h="10142953">
                <a:moveTo>
                  <a:pt x="0" y="0"/>
                </a:moveTo>
                <a:lnTo>
                  <a:pt x="9276192" y="0"/>
                </a:lnTo>
                <a:lnTo>
                  <a:pt x="9276192" y="10142953"/>
                </a:lnTo>
                <a:lnTo>
                  <a:pt x="0" y="1014295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TextBox 3"/>
          <p:cNvSpPr txBox="1"/>
          <p:nvPr/>
        </p:nvSpPr>
        <p:spPr>
          <a:xfrm>
            <a:off x="-1317990" y="9861176"/>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16</a:t>
            </a:r>
          </a:p>
        </p:txBody>
      </p:sp>
      <p:grpSp>
        <p:nvGrpSpPr>
          <p:cNvPr id="4" name="Group 4"/>
          <p:cNvGrpSpPr/>
          <p:nvPr/>
        </p:nvGrpSpPr>
        <p:grpSpPr>
          <a:xfrm>
            <a:off x="386853" y="-172489"/>
            <a:ext cx="16872447" cy="2149081"/>
            <a:chOff x="0" y="0"/>
            <a:chExt cx="22496596" cy="2865442"/>
          </a:xfrm>
        </p:grpSpPr>
        <p:sp>
          <p:nvSpPr>
            <p:cNvPr id="5" name="TextBox 5"/>
            <p:cNvSpPr txBox="1"/>
            <p:nvPr/>
          </p:nvSpPr>
          <p:spPr>
            <a:xfrm>
              <a:off x="0" y="496892"/>
              <a:ext cx="22496596" cy="23685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FFFFFF"/>
                  </a:solidFill>
                  <a:latin typeface="HK Grotesk Bold"/>
                  <a:ea typeface="HK Grotesk Bold"/>
                  <a:cs typeface="HK Grotesk Bold"/>
                  <a:sym typeface="HK Grotesk Bold"/>
                </a:rPr>
                <a:t>STRATEGIC RECOMMENDATIONS BASED ON DATA INSIGHTS</a:t>
              </a:r>
            </a:p>
          </p:txBody>
        </p:sp>
        <p:sp>
          <p:nvSpPr>
            <p:cNvPr id="6" name="AutoShape 6"/>
            <p:cNvSpPr/>
            <p:nvPr/>
          </p:nvSpPr>
          <p:spPr>
            <a:xfrm>
              <a:off x="0" y="12700"/>
              <a:ext cx="22496596" cy="0"/>
            </a:xfrm>
            <a:prstGeom prst="line">
              <a:avLst/>
            </a:prstGeom>
            <a:ln w="25400" cap="flat">
              <a:solidFill>
                <a:srgbClr val="A9D6B9"/>
              </a:solidFill>
              <a:prstDash val="solid"/>
              <a:headEnd type="none" w="sm" len="sm"/>
              <a:tailEnd type="none" w="sm" len="sm"/>
            </a:ln>
          </p:spPr>
          <p:txBody>
            <a:bodyPr/>
            <a:lstStyle/>
            <a:p>
              <a:endParaRPr lang="zh-CN" altLang="en-US"/>
            </a:p>
          </p:txBody>
        </p:sp>
      </p:grpSp>
      <p:graphicFrame>
        <p:nvGraphicFramePr>
          <p:cNvPr id="7" name="Table 7"/>
          <p:cNvGraphicFramePr>
            <a:graphicFrameLocks noGrp="1"/>
          </p:cNvGraphicFramePr>
          <p:nvPr/>
        </p:nvGraphicFramePr>
        <p:xfrm>
          <a:off x="2834293" y="2590127"/>
          <a:ext cx="11692388" cy="4171952"/>
        </p:xfrm>
        <a:graphic>
          <a:graphicData uri="http://schemas.openxmlformats.org/drawingml/2006/table">
            <a:tbl>
              <a:tblPr/>
              <a:tblGrid>
                <a:gridCol w="3646857">
                  <a:extLst>
                    <a:ext uri="{9D8B030D-6E8A-4147-A177-3AD203B41FA5}">
                      <a16:colId xmlns:a16="http://schemas.microsoft.com/office/drawing/2014/main" val="20000"/>
                    </a:ext>
                  </a:extLst>
                </a:gridCol>
                <a:gridCol w="8045531">
                  <a:extLst>
                    <a:ext uri="{9D8B030D-6E8A-4147-A177-3AD203B41FA5}">
                      <a16:colId xmlns:a16="http://schemas.microsoft.com/office/drawing/2014/main" val="20001"/>
                    </a:ext>
                  </a:extLst>
                </a:gridCol>
              </a:tblGrid>
              <a:tr h="716010">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Area of Impact</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Key Findings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1002414">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Heavy U.S. Trade Dependence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Diversify export markets through FTAs (e.g., EU, Asia-Pacific); support exporters with trade financing</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725557">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GDP Decline in Metal Sector</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Provide short-term subsidies and long-term R&amp;D incentives for industrial innovation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725557">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Price Index Drop (IPPI/CPI)</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Improve supply chain infrastructure; introduce price monitoring for essential goods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002414">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Employment Contraction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Launch retraining programs; enhance EI support for manufacturing workers; promote industrial youth programs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2321721" y="2325967"/>
            <a:ext cx="13644558" cy="264160"/>
          </a:xfrm>
          <a:prstGeom prst="rect">
            <a:avLst/>
          </a:prstGeom>
        </p:spPr>
        <p:txBody>
          <a:bodyPr lIns="0" tIns="0" rIns="0" bIns="0" rtlCol="0" anchor="t">
            <a:spAutoFit/>
          </a:bodyPr>
          <a:lstStyle/>
          <a:p>
            <a:pPr algn="just">
              <a:lnSpc>
                <a:spcPts val="2239"/>
              </a:lnSpc>
            </a:pPr>
            <a:r>
              <a:rPr lang="en-US" sz="1599" b="1">
                <a:solidFill>
                  <a:srgbClr val="FFFFFF"/>
                </a:solidFill>
                <a:latin typeface="Canva Sans Bold"/>
                <a:ea typeface="Canva Sans Bold"/>
                <a:cs typeface="Canva Sans Bold"/>
                <a:sym typeface="Canva Sans Bold"/>
              </a:rPr>
              <a:t> Targeted Suggestions by Impact Area:</a:t>
            </a:r>
          </a:p>
        </p:txBody>
      </p:sp>
      <p:sp>
        <p:nvSpPr>
          <p:cNvPr id="9" name="TextBox 9"/>
          <p:cNvSpPr txBox="1"/>
          <p:nvPr/>
        </p:nvSpPr>
        <p:spPr>
          <a:xfrm>
            <a:off x="1858209" y="7224403"/>
            <a:ext cx="13644558" cy="2473960"/>
          </a:xfrm>
          <a:prstGeom prst="rect">
            <a:avLst/>
          </a:prstGeom>
        </p:spPr>
        <p:txBody>
          <a:bodyPr lIns="0" tIns="0" rIns="0" bIns="0" rtlCol="0" anchor="t">
            <a:spAutoFit/>
          </a:bodyPr>
          <a:lstStyle/>
          <a:p>
            <a:pPr algn="just">
              <a:lnSpc>
                <a:spcPts val="2239"/>
              </a:lnSpc>
            </a:pPr>
            <a:r>
              <a:rPr lang="en-US" sz="1599" b="1" dirty="0">
                <a:solidFill>
                  <a:srgbClr val="FFFFFF"/>
                </a:solidFill>
                <a:latin typeface="Canva Sans Bold"/>
                <a:ea typeface="Canva Sans Bold"/>
                <a:cs typeface="Canva Sans Bold"/>
                <a:sym typeface="Canva Sans Bold"/>
              </a:rPr>
              <a:t>Final Summary:</a:t>
            </a:r>
          </a:p>
          <a:p>
            <a:pPr algn="just">
              <a:lnSpc>
                <a:spcPts val="2239"/>
              </a:lnSpc>
            </a:pPr>
            <a:r>
              <a:rPr lang="en-US" sz="1599" dirty="0">
                <a:solidFill>
                  <a:srgbClr val="FFFFFF"/>
                </a:solidFill>
                <a:latin typeface="Canva Sans"/>
                <a:ea typeface="Canva Sans"/>
                <a:cs typeface="Canva Sans"/>
                <a:sym typeface="Canva Sans"/>
              </a:rPr>
              <a:t>A data-driven response is essential to address the economic vulnerabilities revealed by the tariff episode.</a:t>
            </a:r>
          </a:p>
          <a:p>
            <a:pPr algn="just">
              <a:lnSpc>
                <a:spcPts val="2239"/>
              </a:lnSpc>
            </a:pPr>
            <a:r>
              <a:rPr lang="en-US" sz="1599" dirty="0">
                <a:solidFill>
                  <a:srgbClr val="FFFFFF"/>
                </a:solidFill>
                <a:latin typeface="Canva Sans"/>
                <a:ea typeface="Canva Sans"/>
                <a:cs typeface="Canva Sans"/>
                <a:sym typeface="Canva Sans"/>
              </a:rPr>
              <a:t> Canada should adopt a multi-pronged strategy:</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 Reduce reliance on single markets</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 Reinforce industrial resilience</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 Support labor force adaptation</a:t>
            </a:r>
          </a:p>
          <a:p>
            <a:pPr marL="345439" lvl="1" indent="-172720" algn="just">
              <a:lnSpc>
                <a:spcPts val="2239"/>
              </a:lnSpc>
              <a:buFont typeface="Arial"/>
              <a:buChar char="•"/>
            </a:pPr>
            <a:r>
              <a:rPr lang="en-US" sz="1599" b="1" dirty="0">
                <a:solidFill>
                  <a:srgbClr val="FFFFFF"/>
                </a:solidFill>
                <a:latin typeface="Canva Sans Bold"/>
                <a:ea typeface="Canva Sans Bold"/>
                <a:cs typeface="Canva Sans Bold"/>
                <a:sym typeface="Canva Sans Bold"/>
              </a:rPr>
              <a:t> Monitor early warning indicators</a:t>
            </a:r>
          </a:p>
          <a:p>
            <a:pPr algn="just">
              <a:lnSpc>
                <a:spcPts val="2239"/>
              </a:lnSpc>
            </a:pPr>
            <a:r>
              <a:rPr lang="en-US" sz="1599" dirty="0">
                <a:solidFill>
                  <a:srgbClr val="FFFFFF"/>
                </a:solidFill>
                <a:latin typeface="Canva Sans"/>
                <a:ea typeface="Canva Sans"/>
                <a:cs typeface="Canva Sans"/>
                <a:sym typeface="Canva Sans"/>
              </a:rPr>
              <a:t>Only through proactive, diversified, and inclusive policies can Canada ensure long-term economic stability amid global trade volatility.</a:t>
            </a:r>
          </a:p>
          <a:p>
            <a:pPr algn="just">
              <a:lnSpc>
                <a:spcPts val="2239"/>
              </a:lnSpc>
            </a:pPr>
            <a:endParaRPr lang="en-US" sz="1599" dirty="0">
              <a:solidFill>
                <a:srgbClr val="FFFFFF"/>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sp>
        <p:nvSpPr>
          <p:cNvPr id="2" name="Freeform 2"/>
          <p:cNvSpPr/>
          <p:nvPr/>
        </p:nvSpPr>
        <p:spPr>
          <a:xfrm rot="2315308">
            <a:off x="-4680762" y="3344482"/>
            <a:ext cx="12031118" cy="13155298"/>
          </a:xfrm>
          <a:custGeom>
            <a:avLst/>
            <a:gdLst/>
            <a:ahLst/>
            <a:cxnLst/>
            <a:rect l="l" t="t" r="r" b="b"/>
            <a:pathLst>
              <a:path w="12031118" h="13155298">
                <a:moveTo>
                  <a:pt x="0" y="0"/>
                </a:moveTo>
                <a:lnTo>
                  <a:pt x="12031118" y="0"/>
                </a:lnTo>
                <a:lnTo>
                  <a:pt x="12031118" y="13155298"/>
                </a:lnTo>
                <a:lnTo>
                  <a:pt x="0" y="13155298"/>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CN" altLang="en-US"/>
          </a:p>
        </p:txBody>
      </p:sp>
      <p:graphicFrame>
        <p:nvGraphicFramePr>
          <p:cNvPr id="3" name="Table 3"/>
          <p:cNvGraphicFramePr>
            <a:graphicFrameLocks noGrp="1"/>
          </p:cNvGraphicFramePr>
          <p:nvPr>
            <p:extLst>
              <p:ext uri="{D42A27DB-BD31-4B8C-83A1-F6EECF244321}">
                <p14:modId xmlns:p14="http://schemas.microsoft.com/office/powerpoint/2010/main" val="62490166"/>
              </p:ext>
            </p:extLst>
          </p:nvPr>
        </p:nvGraphicFramePr>
        <p:xfrm>
          <a:off x="8533841" y="2597662"/>
          <a:ext cx="8035868" cy="6170292"/>
        </p:xfrm>
        <a:graphic>
          <a:graphicData uri="http://schemas.openxmlformats.org/drawingml/2006/table">
            <a:tbl>
              <a:tblPr/>
              <a:tblGrid>
                <a:gridCol w="7240387">
                  <a:extLst>
                    <a:ext uri="{9D8B030D-6E8A-4147-A177-3AD203B41FA5}">
                      <a16:colId xmlns:a16="http://schemas.microsoft.com/office/drawing/2014/main" val="20000"/>
                    </a:ext>
                  </a:extLst>
                </a:gridCol>
                <a:gridCol w="795481">
                  <a:extLst>
                    <a:ext uri="{9D8B030D-6E8A-4147-A177-3AD203B41FA5}">
                      <a16:colId xmlns:a16="http://schemas.microsoft.com/office/drawing/2014/main" val="20001"/>
                    </a:ext>
                  </a:extLst>
                </a:gridCol>
              </a:tblGrid>
              <a:tr h="1028382">
                <a:tc>
                  <a:txBody>
                    <a:bodyPr/>
                    <a:lstStyle/>
                    <a:p>
                      <a:pPr algn="l">
                        <a:lnSpc>
                          <a:spcPts val="2799"/>
                        </a:lnSpc>
                        <a:defRPr/>
                      </a:pPr>
                      <a:r>
                        <a:rPr lang="en-US" sz="1999" b="1" u="sng" dirty="0">
                          <a:solidFill>
                            <a:srgbClr val="FFFFFF"/>
                          </a:solidFill>
                          <a:latin typeface="HK Grotesk Bold"/>
                          <a:ea typeface="HK Grotesk Bold"/>
                          <a:cs typeface="HK Grotesk Bold"/>
                          <a:sym typeface="HK Grotesk Bold"/>
                        </a:rPr>
                        <a:t>Problem Definition</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1028382">
                <a:tc>
                  <a:txBody>
                    <a:bodyPr/>
                    <a:lstStyle/>
                    <a:p>
                      <a:pPr algn="l">
                        <a:lnSpc>
                          <a:spcPts val="2799"/>
                        </a:lnSpc>
                        <a:defRPr/>
                      </a:pPr>
                      <a:r>
                        <a:rPr lang="en-US" sz="1999" b="1" u="sng" dirty="0">
                          <a:solidFill>
                            <a:srgbClr val="FFFFFF"/>
                          </a:solidFill>
                          <a:latin typeface="HK Grotesk Bold"/>
                          <a:ea typeface="HK Grotesk Bold"/>
                          <a:cs typeface="HK Grotesk Bold"/>
                          <a:sym typeface="HK Grotesk Bold"/>
                        </a:rPr>
                        <a:t>Business Problem Overview and Solution Approach</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028382">
                <a:tc>
                  <a:txBody>
                    <a:bodyPr/>
                    <a:lstStyle/>
                    <a:p>
                      <a:pPr algn="l">
                        <a:lnSpc>
                          <a:spcPts val="2799"/>
                        </a:lnSpc>
                        <a:defRPr/>
                      </a:pPr>
                      <a:r>
                        <a:rPr lang="en-US" sz="1999" b="1" u="sng">
                          <a:solidFill>
                            <a:srgbClr val="FFFFFF"/>
                          </a:solidFill>
                          <a:latin typeface="HK Grotesk Bold"/>
                          <a:ea typeface="HK Grotesk Bold"/>
                          <a:cs typeface="HK Grotesk Bold"/>
                          <a:sym typeface="HK Grotesk Bold"/>
                        </a:rPr>
                        <a:t>Existing Data Tables Overview</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1028382">
                <a:tc>
                  <a:txBody>
                    <a:bodyPr/>
                    <a:lstStyle/>
                    <a:p>
                      <a:pPr algn="l">
                        <a:lnSpc>
                          <a:spcPts val="2799"/>
                        </a:lnSpc>
                        <a:defRPr/>
                      </a:pPr>
                      <a:r>
                        <a:rPr lang="en-US" sz="1999" b="1" u="sng">
                          <a:solidFill>
                            <a:srgbClr val="FFFFFF"/>
                          </a:solidFill>
                          <a:latin typeface="HK Grotesk Bold"/>
                          <a:ea typeface="HK Grotesk Bold"/>
                          <a:cs typeface="HK Grotesk Bold"/>
                          <a:sym typeface="HK Grotesk Bold"/>
                        </a:rPr>
                        <a:t>Data Sources &amp; Data Dictionary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028382">
                <a:tc>
                  <a:txBody>
                    <a:bodyPr/>
                    <a:lstStyle/>
                    <a:p>
                      <a:pPr algn="l">
                        <a:lnSpc>
                          <a:spcPts val="2799"/>
                        </a:lnSpc>
                        <a:defRPr/>
                      </a:pPr>
                      <a:r>
                        <a:rPr lang="en-US" sz="1999" b="1" u="sng">
                          <a:solidFill>
                            <a:srgbClr val="FFFFFF"/>
                          </a:solidFill>
                          <a:latin typeface="HK Grotesk Bold"/>
                          <a:ea typeface="HK Grotesk Bold"/>
                          <a:cs typeface="HK Grotesk Bold"/>
                          <a:sym typeface="HK Grotesk Bold"/>
                        </a:rPr>
                        <a:t>Exploratory Data Analysis </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r h="1028382">
                <a:tc>
                  <a:txBody>
                    <a:bodyPr/>
                    <a:lstStyle/>
                    <a:p>
                      <a:pPr algn="l">
                        <a:lnSpc>
                          <a:spcPts val="2799"/>
                        </a:lnSpc>
                        <a:defRPr/>
                      </a:pPr>
                      <a:r>
                        <a:rPr lang="en-US" sz="1999" b="1" u="sng">
                          <a:solidFill>
                            <a:srgbClr val="FFFFFF"/>
                          </a:solidFill>
                          <a:latin typeface="HK Grotesk Bold"/>
                          <a:ea typeface="HK Grotesk Bold"/>
                          <a:cs typeface="HK Grotesk Bold"/>
                          <a:sym typeface="HK Grotesk Bold"/>
                        </a:rPr>
                        <a:t>Conclusions and Recommendations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1737029" y="2010287"/>
            <a:ext cx="4466680" cy="895350"/>
          </a:xfrm>
          <a:prstGeom prst="rect">
            <a:avLst/>
          </a:prstGeom>
        </p:spPr>
        <p:txBody>
          <a:bodyPr lIns="0" tIns="0" rIns="0" bIns="0" rtlCol="0" anchor="t">
            <a:spAutoFit/>
          </a:bodyPr>
          <a:lstStyle/>
          <a:p>
            <a:pPr marL="0" lvl="0" indent="0" algn="ctr">
              <a:lnSpc>
                <a:spcPts val="6900"/>
              </a:lnSpc>
              <a:spcBef>
                <a:spcPct val="0"/>
              </a:spcBef>
            </a:pPr>
            <a:r>
              <a:rPr lang="en-US" sz="6000" b="1" spc="-60">
                <a:solidFill>
                  <a:srgbClr val="FFFFFF"/>
                </a:solidFill>
                <a:latin typeface="HK Grotesk Bold"/>
                <a:ea typeface="HK Grotesk Bold"/>
                <a:cs typeface="HK Grotesk Bold"/>
                <a:sym typeface="HK Grotesk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grpSp>
        <p:nvGrpSpPr>
          <p:cNvPr id="2" name="Group 2"/>
          <p:cNvGrpSpPr/>
          <p:nvPr/>
        </p:nvGrpSpPr>
        <p:grpSpPr>
          <a:xfrm>
            <a:off x="11321858" y="726568"/>
            <a:ext cx="6663588" cy="8229600"/>
            <a:chOff x="0" y="0"/>
            <a:chExt cx="8884784" cy="10972800"/>
          </a:xfrm>
        </p:grpSpPr>
        <p:pic>
          <p:nvPicPr>
            <p:cNvPr id="3" name="Picture 3"/>
            <p:cNvPicPr>
              <a:picLocks noChangeAspect="1"/>
            </p:cNvPicPr>
            <p:nvPr/>
          </p:nvPicPr>
          <p:blipFill>
            <a:blip r:embed="rId3"/>
            <a:srcRect t="15042" r="6667" b="8113"/>
            <a:stretch>
              <a:fillRect/>
            </a:stretch>
          </p:blipFill>
          <p:spPr>
            <a:xfrm>
              <a:off x="0" y="0"/>
              <a:ext cx="8884784" cy="10972800"/>
            </a:xfrm>
            <a:prstGeom prst="rect">
              <a:avLst/>
            </a:prstGeom>
          </p:spPr>
        </p:pic>
      </p:grpSp>
      <p:grpSp>
        <p:nvGrpSpPr>
          <p:cNvPr id="4" name="Group 4"/>
          <p:cNvGrpSpPr/>
          <p:nvPr/>
        </p:nvGrpSpPr>
        <p:grpSpPr>
          <a:xfrm>
            <a:off x="488257" y="701477"/>
            <a:ext cx="7739416" cy="2561916"/>
            <a:chOff x="0" y="0"/>
            <a:chExt cx="10319221" cy="3415888"/>
          </a:xfrm>
        </p:grpSpPr>
        <p:sp>
          <p:nvSpPr>
            <p:cNvPr id="5" name="TextBox 5"/>
            <p:cNvSpPr txBox="1"/>
            <p:nvPr/>
          </p:nvSpPr>
          <p:spPr>
            <a:xfrm>
              <a:off x="0" y="19050"/>
              <a:ext cx="10319221" cy="2368550"/>
            </a:xfrm>
            <a:prstGeom prst="rect">
              <a:avLst/>
            </a:prstGeom>
          </p:spPr>
          <p:txBody>
            <a:bodyPr lIns="0" tIns="0" rIns="0" bIns="0" rtlCol="0" anchor="t">
              <a:spAutoFit/>
            </a:bodyPr>
            <a:lstStyle/>
            <a:p>
              <a:pPr marL="0" lvl="0" indent="0" algn="l">
                <a:lnSpc>
                  <a:spcPts val="6900"/>
                </a:lnSpc>
                <a:spcBef>
                  <a:spcPct val="0"/>
                </a:spcBef>
              </a:pPr>
              <a:r>
                <a:rPr lang="en-US" sz="6000" b="1" spc="-60">
                  <a:solidFill>
                    <a:srgbClr val="FFFFFF"/>
                  </a:solidFill>
                  <a:latin typeface="HK Grotesk Bold"/>
                  <a:ea typeface="HK Grotesk Bold"/>
                  <a:cs typeface="HK Grotesk Bold"/>
                  <a:sym typeface="HK Grotesk Bold"/>
                </a:rPr>
                <a:t>PROBLEM DEFINITION</a:t>
              </a:r>
            </a:p>
          </p:txBody>
        </p:sp>
        <p:sp>
          <p:nvSpPr>
            <p:cNvPr id="6" name="TextBox 6"/>
            <p:cNvSpPr txBox="1"/>
            <p:nvPr/>
          </p:nvSpPr>
          <p:spPr>
            <a:xfrm>
              <a:off x="0" y="2868729"/>
              <a:ext cx="10319221" cy="547158"/>
            </a:xfrm>
            <a:prstGeom prst="rect">
              <a:avLst/>
            </a:prstGeom>
          </p:spPr>
          <p:txBody>
            <a:bodyPr lIns="0" tIns="0" rIns="0" bIns="0" rtlCol="0" anchor="t">
              <a:spAutoFit/>
            </a:bodyPr>
            <a:lstStyle/>
            <a:p>
              <a:pPr algn="l">
                <a:lnSpc>
                  <a:spcPts val="3499"/>
                </a:lnSpc>
              </a:pPr>
              <a:endParaRPr/>
            </a:p>
          </p:txBody>
        </p:sp>
      </p:grpSp>
      <p:sp>
        <p:nvSpPr>
          <p:cNvPr id="7" name="TextBox 7"/>
          <p:cNvSpPr txBox="1"/>
          <p:nvPr/>
        </p:nvSpPr>
        <p:spPr>
          <a:xfrm>
            <a:off x="-1317990" y="9523475"/>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1</a:t>
            </a:r>
          </a:p>
        </p:txBody>
      </p:sp>
      <p:sp>
        <p:nvSpPr>
          <p:cNvPr id="8" name="TextBox 8"/>
          <p:cNvSpPr txBox="1"/>
          <p:nvPr/>
        </p:nvSpPr>
        <p:spPr>
          <a:xfrm>
            <a:off x="488257" y="3300397"/>
            <a:ext cx="10226881" cy="5448300"/>
          </a:xfrm>
          <a:prstGeom prst="rect">
            <a:avLst/>
          </a:prstGeom>
        </p:spPr>
        <p:txBody>
          <a:bodyPr lIns="0" tIns="0" rIns="0" bIns="0" rtlCol="0" anchor="t">
            <a:spAutoFit/>
          </a:bodyPr>
          <a:lstStyle/>
          <a:p>
            <a:pPr algn="just">
              <a:lnSpc>
                <a:spcPts val="3499"/>
              </a:lnSpc>
            </a:pPr>
            <a:r>
              <a:rPr lang="en-US" sz="2499" b="1" dirty="0">
                <a:solidFill>
                  <a:srgbClr val="FFFFFF"/>
                </a:solidFill>
                <a:latin typeface="Canva Sans Bold"/>
                <a:ea typeface="Canva Sans Bold"/>
                <a:cs typeface="Canva Sans Bold"/>
                <a:sym typeface="Canva Sans Bold"/>
              </a:rPr>
              <a:t>Background</a:t>
            </a:r>
          </a:p>
          <a:p>
            <a:pPr algn="just">
              <a:lnSpc>
                <a:spcPts val="2800"/>
              </a:lnSpc>
            </a:pPr>
            <a:r>
              <a:rPr lang="en-US" sz="2000" dirty="0">
                <a:solidFill>
                  <a:srgbClr val="FFFFFF"/>
                </a:solidFill>
                <a:latin typeface="Canva Sans"/>
                <a:ea typeface="Canva Sans"/>
                <a:cs typeface="Canva Sans"/>
                <a:sym typeface="Canva Sans"/>
              </a:rPr>
              <a:t>In recent years, the United States has imposed increased tariffs on several key imports from Canada, including steel, aluminum, and automotive components. These measures have raised concerns about the potential economic repercussions for Canada, a country with strong trade ties to the U.S.</a:t>
            </a:r>
          </a:p>
          <a:p>
            <a:pPr algn="just">
              <a:lnSpc>
                <a:spcPts val="2800"/>
              </a:lnSpc>
            </a:pPr>
            <a:endParaRPr lang="en-US" sz="2000" dirty="0">
              <a:solidFill>
                <a:srgbClr val="FFFFFF"/>
              </a:solidFill>
              <a:latin typeface="Canva Sans"/>
              <a:ea typeface="Canva Sans"/>
              <a:cs typeface="Canva Sans"/>
              <a:sym typeface="Canva Sans"/>
            </a:endParaRPr>
          </a:p>
          <a:p>
            <a:pPr algn="just">
              <a:lnSpc>
                <a:spcPts val="3499"/>
              </a:lnSpc>
            </a:pPr>
            <a:r>
              <a:rPr lang="en-US" sz="2499" b="1" dirty="0">
                <a:solidFill>
                  <a:srgbClr val="FFFFFF"/>
                </a:solidFill>
                <a:latin typeface="Canva Sans Bold"/>
                <a:ea typeface="Canva Sans Bold"/>
                <a:cs typeface="Canva Sans Bold"/>
                <a:sym typeface="Canva Sans Bold"/>
              </a:rPr>
              <a:t>Core Problem</a:t>
            </a:r>
          </a:p>
          <a:p>
            <a:pPr algn="just">
              <a:lnSpc>
                <a:spcPts val="2800"/>
              </a:lnSpc>
            </a:pPr>
            <a:r>
              <a:rPr lang="en-US" sz="2000" dirty="0">
                <a:solidFill>
                  <a:srgbClr val="FFFFFF"/>
                </a:solidFill>
                <a:latin typeface="Canva Sans"/>
                <a:ea typeface="Canva Sans"/>
                <a:cs typeface="Canva Sans"/>
                <a:sym typeface="Canva Sans"/>
              </a:rPr>
              <a:t>There is limited empirical evidence quantifying the actual impact of U.S. tariff increases on the Canadian economy. Key questions remain:</a:t>
            </a:r>
          </a:p>
          <a:p>
            <a:pPr marL="431801" lvl="1" indent="-215900" algn="just">
              <a:lnSpc>
                <a:spcPts val="2800"/>
              </a:lnSpc>
              <a:buFont typeface="Arial"/>
              <a:buChar char="•"/>
            </a:pPr>
            <a:r>
              <a:rPr lang="en-US" sz="2000" dirty="0">
                <a:solidFill>
                  <a:srgbClr val="FFFFFF"/>
                </a:solidFill>
                <a:latin typeface="Canva Sans"/>
                <a:ea typeface="Canva Sans"/>
                <a:cs typeface="Canva Sans"/>
                <a:sym typeface="Canva Sans"/>
              </a:rPr>
              <a:t>Have these tariffs significantly disrupted Canada’s trade volumes, GDP growth, employment levels, and industrial output?</a:t>
            </a:r>
          </a:p>
          <a:p>
            <a:pPr marL="431801" lvl="1" indent="-215900" algn="just">
              <a:lnSpc>
                <a:spcPts val="2800"/>
              </a:lnSpc>
              <a:buFont typeface="Arial"/>
              <a:buChar char="•"/>
            </a:pPr>
            <a:r>
              <a:rPr lang="en-US" sz="2000" dirty="0">
                <a:solidFill>
                  <a:srgbClr val="FFFFFF"/>
                </a:solidFill>
                <a:latin typeface="Canva Sans"/>
                <a:ea typeface="Canva Sans"/>
                <a:cs typeface="Canva Sans"/>
                <a:sym typeface="Canva Sans"/>
              </a:rPr>
              <a:t>Which sectors have been most affected?</a:t>
            </a:r>
          </a:p>
          <a:p>
            <a:pPr marL="431801" lvl="1" indent="-215900" algn="just">
              <a:lnSpc>
                <a:spcPts val="2800"/>
              </a:lnSpc>
              <a:buFont typeface="Arial"/>
              <a:buChar char="•"/>
            </a:pPr>
            <a:r>
              <a:rPr lang="en-US" sz="2000" dirty="0">
                <a:solidFill>
                  <a:srgbClr val="FFFFFF"/>
                </a:solidFill>
                <a:latin typeface="Canva Sans"/>
                <a:ea typeface="Canva Sans"/>
                <a:cs typeface="Canva Sans"/>
                <a:sym typeface="Canva Sans"/>
              </a:rPr>
              <a:t>Are the observed effects short-term disruptions or signs of long-term structural shifts?</a:t>
            </a:r>
          </a:p>
          <a:p>
            <a:pPr algn="just">
              <a:lnSpc>
                <a:spcPts val="2800"/>
              </a:lnSpc>
            </a:pPr>
            <a:endParaRPr lang="en-US" sz="2000" dirty="0">
              <a:solidFill>
                <a:srgbClr val="FFFFF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29911" y="222454"/>
            <a:ext cx="5564210" cy="9185103"/>
            <a:chOff x="0" y="0"/>
            <a:chExt cx="7418947" cy="12246804"/>
          </a:xfrm>
        </p:grpSpPr>
        <p:pic>
          <p:nvPicPr>
            <p:cNvPr id="3" name="Picture 3"/>
            <p:cNvPicPr>
              <a:picLocks noChangeAspect="1"/>
            </p:cNvPicPr>
            <p:nvPr/>
          </p:nvPicPr>
          <p:blipFill>
            <a:blip r:embed="rId3"/>
            <a:srcRect l="10232" r="10232" b="10365"/>
            <a:stretch>
              <a:fillRect/>
            </a:stretch>
          </p:blipFill>
          <p:spPr>
            <a:xfrm>
              <a:off x="0" y="0"/>
              <a:ext cx="4776631" cy="8079869"/>
            </a:xfrm>
            <a:prstGeom prst="rect">
              <a:avLst/>
            </a:prstGeom>
          </p:spPr>
        </p:pic>
        <p:pic>
          <p:nvPicPr>
            <p:cNvPr id="4" name="Picture 4"/>
            <p:cNvPicPr>
              <a:picLocks noChangeAspect="1"/>
            </p:cNvPicPr>
            <p:nvPr/>
          </p:nvPicPr>
          <p:blipFill>
            <a:blip r:embed="rId4"/>
            <a:srcRect l="29629" r="29629"/>
            <a:stretch>
              <a:fillRect/>
            </a:stretch>
          </p:blipFill>
          <p:spPr>
            <a:xfrm>
              <a:off x="5030631" y="0"/>
              <a:ext cx="2388316" cy="3912935"/>
            </a:xfrm>
            <a:prstGeom prst="rect">
              <a:avLst/>
            </a:prstGeom>
          </p:spPr>
        </p:pic>
        <p:pic>
          <p:nvPicPr>
            <p:cNvPr id="5" name="Picture 5"/>
            <p:cNvPicPr>
              <a:picLocks noChangeAspect="1"/>
            </p:cNvPicPr>
            <p:nvPr/>
          </p:nvPicPr>
          <p:blipFill>
            <a:blip r:embed="rId5"/>
            <a:srcRect l="9258" r="9258"/>
            <a:stretch>
              <a:fillRect/>
            </a:stretch>
          </p:blipFill>
          <p:spPr>
            <a:xfrm>
              <a:off x="0" y="8333869"/>
              <a:ext cx="4776631" cy="3912935"/>
            </a:xfrm>
            <a:prstGeom prst="rect">
              <a:avLst/>
            </a:prstGeom>
          </p:spPr>
        </p:pic>
        <p:pic>
          <p:nvPicPr>
            <p:cNvPr id="6" name="Picture 6"/>
            <p:cNvPicPr>
              <a:picLocks noChangeAspect="1"/>
            </p:cNvPicPr>
            <p:nvPr/>
          </p:nvPicPr>
          <p:blipFill>
            <a:blip r:embed="rId6"/>
            <a:srcRect l="24973" r="30688"/>
            <a:stretch>
              <a:fillRect/>
            </a:stretch>
          </p:blipFill>
          <p:spPr>
            <a:xfrm>
              <a:off x="5030631" y="4166935"/>
              <a:ext cx="2388316" cy="8079869"/>
            </a:xfrm>
            <a:prstGeom prst="rect">
              <a:avLst/>
            </a:prstGeom>
          </p:spPr>
        </p:pic>
      </p:grpSp>
      <p:grpSp>
        <p:nvGrpSpPr>
          <p:cNvPr id="7" name="Group 7"/>
          <p:cNvGrpSpPr/>
          <p:nvPr/>
        </p:nvGrpSpPr>
        <p:grpSpPr>
          <a:xfrm>
            <a:off x="222381" y="-2076796"/>
            <a:ext cx="12664800" cy="4153593"/>
            <a:chOff x="0" y="0"/>
            <a:chExt cx="16886400" cy="5538124"/>
          </a:xfrm>
        </p:grpSpPr>
        <p:sp>
          <p:nvSpPr>
            <p:cNvPr id="8" name="TextBox 8"/>
            <p:cNvSpPr txBox="1"/>
            <p:nvPr/>
          </p:nvSpPr>
          <p:spPr>
            <a:xfrm>
              <a:off x="0" y="3169574"/>
              <a:ext cx="16886400" cy="2368550"/>
            </a:xfrm>
            <a:prstGeom prst="rect">
              <a:avLst/>
            </a:prstGeom>
          </p:spPr>
          <p:txBody>
            <a:bodyPr lIns="0" tIns="0" rIns="0" bIns="0" rtlCol="0" anchor="t">
              <a:spAutoFit/>
            </a:bodyPr>
            <a:lstStyle/>
            <a:p>
              <a:pPr algn="l">
                <a:lnSpc>
                  <a:spcPts val="6900"/>
                </a:lnSpc>
              </a:pPr>
              <a:r>
                <a:rPr lang="en-US" sz="6000" b="1" spc="-60" dirty="0">
                  <a:solidFill>
                    <a:srgbClr val="2A3652"/>
                  </a:solidFill>
                  <a:latin typeface="HK Grotesk Bold"/>
                  <a:ea typeface="HK Grotesk Bold"/>
                  <a:cs typeface="HK Grotesk Bold"/>
                  <a:sym typeface="HK Grotesk Bold"/>
                </a:rPr>
                <a:t>BUSINESS PROBLEM OVERVIEW &amp; </a:t>
              </a:r>
            </a:p>
            <a:p>
              <a:pPr marL="0" lvl="0" indent="0" algn="l">
                <a:lnSpc>
                  <a:spcPts val="6900"/>
                </a:lnSpc>
                <a:spcBef>
                  <a:spcPct val="0"/>
                </a:spcBef>
              </a:pPr>
              <a:r>
                <a:rPr lang="en-US" sz="6000" b="1" spc="-60" dirty="0">
                  <a:solidFill>
                    <a:srgbClr val="2A3652"/>
                  </a:solidFill>
                  <a:latin typeface="HK Grotesk Bold"/>
                  <a:ea typeface="HK Grotesk Bold"/>
                  <a:cs typeface="HK Grotesk Bold"/>
                  <a:sym typeface="HK Grotesk Bold"/>
                </a:rPr>
                <a:t>SOLUTION APPROACH</a:t>
              </a:r>
            </a:p>
          </p:txBody>
        </p:sp>
        <p:sp>
          <p:nvSpPr>
            <p:cNvPr id="9" name="AutoShape 9"/>
            <p:cNvSpPr/>
            <p:nvPr/>
          </p:nvSpPr>
          <p:spPr>
            <a:xfrm>
              <a:off x="0" y="12700"/>
              <a:ext cx="16886400" cy="0"/>
            </a:xfrm>
            <a:prstGeom prst="line">
              <a:avLst/>
            </a:prstGeom>
            <a:ln w="25400" cap="flat">
              <a:solidFill>
                <a:srgbClr val="A9D6B9"/>
              </a:solidFill>
              <a:prstDash val="solid"/>
              <a:headEnd type="none" w="sm" len="sm"/>
              <a:tailEnd type="none" w="sm" len="sm"/>
            </a:ln>
          </p:spPr>
          <p:txBody>
            <a:bodyPr/>
            <a:lstStyle/>
            <a:p>
              <a:endParaRPr lang="zh-CN" altLang="en-US"/>
            </a:p>
          </p:txBody>
        </p:sp>
      </p:grpSp>
      <p:sp>
        <p:nvSpPr>
          <p:cNvPr id="10" name="Freeform 10"/>
          <p:cNvSpPr/>
          <p:nvPr/>
        </p:nvSpPr>
        <p:spPr>
          <a:xfrm rot="4225989" flipV="1">
            <a:off x="-545917" y="7321001"/>
            <a:ext cx="6403830" cy="7002200"/>
          </a:xfrm>
          <a:custGeom>
            <a:avLst/>
            <a:gdLst/>
            <a:ahLst/>
            <a:cxnLst/>
            <a:rect l="l" t="t" r="r" b="b"/>
            <a:pathLst>
              <a:path w="6403830" h="7002200">
                <a:moveTo>
                  <a:pt x="0" y="7002199"/>
                </a:moveTo>
                <a:lnTo>
                  <a:pt x="6403830" y="7002199"/>
                </a:lnTo>
                <a:lnTo>
                  <a:pt x="6403830" y="0"/>
                </a:lnTo>
                <a:lnTo>
                  <a:pt x="0" y="0"/>
                </a:lnTo>
                <a:lnTo>
                  <a:pt x="0" y="700219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1" name="TextBox 11"/>
          <p:cNvSpPr txBox="1"/>
          <p:nvPr/>
        </p:nvSpPr>
        <p:spPr>
          <a:xfrm>
            <a:off x="247169" y="1877951"/>
            <a:ext cx="10226881" cy="8055603"/>
          </a:xfrm>
          <a:prstGeom prst="rect">
            <a:avLst/>
          </a:prstGeom>
        </p:spPr>
        <p:txBody>
          <a:bodyPr lIns="0" tIns="0" rIns="0" bIns="0" rtlCol="0" anchor="t">
            <a:spAutoFit/>
          </a:bodyPr>
          <a:lstStyle/>
          <a:p>
            <a:pPr algn="just">
              <a:lnSpc>
                <a:spcPts val="3499"/>
              </a:lnSpc>
            </a:pPr>
            <a:r>
              <a:rPr lang="en-US" sz="2499" b="1" dirty="0">
                <a:solidFill>
                  <a:srgbClr val="033951"/>
                </a:solidFill>
                <a:latin typeface="Canva Sans Bold"/>
                <a:ea typeface="Canva Sans Bold"/>
                <a:cs typeface="Canva Sans Bold"/>
                <a:sym typeface="Canva Sans Bold"/>
              </a:rPr>
              <a:t>Problem Statement:</a:t>
            </a:r>
          </a:p>
          <a:p>
            <a:pPr algn="just">
              <a:lnSpc>
                <a:spcPts val="2800"/>
              </a:lnSpc>
            </a:pPr>
            <a:r>
              <a:rPr lang="en-US" sz="2000" dirty="0">
                <a:solidFill>
                  <a:srgbClr val="033951"/>
                </a:solidFill>
                <a:latin typeface="Canva Sans"/>
                <a:ea typeface="Canva Sans"/>
                <a:cs typeface="Canva Sans"/>
                <a:sym typeface="Canva Sans"/>
              </a:rPr>
              <a:t>The U.S. tariff increases have introduced new economic uncertainty for Canada, especially in trade-sensitive sectors. As a major trading partner, Canada faces challenges such as:</a:t>
            </a:r>
          </a:p>
          <a:p>
            <a:pPr marL="431801" lvl="1" indent="-215900" algn="just">
              <a:lnSpc>
                <a:spcPts val="2800"/>
              </a:lnSpc>
              <a:buFont typeface="Arial"/>
              <a:buChar char="•"/>
            </a:pPr>
            <a:r>
              <a:rPr lang="en-US" sz="2000" dirty="0">
                <a:solidFill>
                  <a:srgbClr val="033951"/>
                </a:solidFill>
                <a:latin typeface="Canva Sans"/>
                <a:ea typeface="Canva Sans"/>
                <a:cs typeface="Canva Sans"/>
                <a:sym typeface="Canva Sans"/>
              </a:rPr>
              <a:t>Reduced export competitiveness</a:t>
            </a:r>
          </a:p>
          <a:p>
            <a:pPr marL="431801" lvl="1" indent="-215900" algn="just">
              <a:lnSpc>
                <a:spcPts val="2800"/>
              </a:lnSpc>
              <a:buFont typeface="Arial"/>
              <a:buChar char="•"/>
            </a:pPr>
            <a:r>
              <a:rPr lang="en-US" sz="2000" dirty="0">
                <a:solidFill>
                  <a:srgbClr val="033951"/>
                </a:solidFill>
                <a:latin typeface="Canva Sans"/>
                <a:ea typeface="Canva Sans"/>
                <a:cs typeface="Canva Sans"/>
                <a:sym typeface="Canva Sans"/>
              </a:rPr>
              <a:t>Potential decline in manufacturing output</a:t>
            </a:r>
          </a:p>
          <a:p>
            <a:pPr marL="431801" lvl="1" indent="-215900" algn="just">
              <a:lnSpc>
                <a:spcPts val="2800"/>
              </a:lnSpc>
              <a:buFont typeface="Arial"/>
              <a:buChar char="•"/>
            </a:pPr>
            <a:r>
              <a:rPr lang="en-US" sz="2000" dirty="0">
                <a:solidFill>
                  <a:srgbClr val="033951"/>
                </a:solidFill>
                <a:latin typeface="Canva Sans"/>
                <a:ea typeface="Canva Sans"/>
                <a:cs typeface="Canva Sans"/>
                <a:sym typeface="Canva Sans"/>
              </a:rPr>
              <a:t>Job losses in key industries</a:t>
            </a:r>
          </a:p>
          <a:p>
            <a:pPr marL="431801" lvl="1" indent="-215900" algn="just">
              <a:lnSpc>
                <a:spcPts val="2800"/>
              </a:lnSpc>
              <a:buFont typeface="Arial"/>
              <a:buChar char="•"/>
            </a:pPr>
            <a:r>
              <a:rPr lang="en-US" sz="2000" dirty="0">
                <a:solidFill>
                  <a:srgbClr val="033951"/>
                </a:solidFill>
                <a:latin typeface="Canva Sans"/>
                <a:ea typeface="Canva Sans"/>
                <a:cs typeface="Canva Sans"/>
                <a:sym typeface="Canva Sans"/>
              </a:rPr>
              <a:t>Overall economic slowdown</a:t>
            </a:r>
          </a:p>
          <a:p>
            <a:pPr algn="just">
              <a:lnSpc>
                <a:spcPts val="2800"/>
              </a:lnSpc>
            </a:pPr>
            <a:endParaRPr lang="en-US" sz="2000" dirty="0">
              <a:solidFill>
                <a:srgbClr val="033951"/>
              </a:solidFill>
              <a:latin typeface="Canva Sans"/>
              <a:ea typeface="Canva Sans"/>
              <a:cs typeface="Canva Sans"/>
              <a:sym typeface="Canva Sans"/>
            </a:endParaRPr>
          </a:p>
          <a:p>
            <a:pPr algn="just">
              <a:lnSpc>
                <a:spcPts val="3499"/>
              </a:lnSpc>
            </a:pPr>
            <a:r>
              <a:rPr lang="en-US" sz="2499" b="1" dirty="0">
                <a:solidFill>
                  <a:srgbClr val="033951"/>
                </a:solidFill>
                <a:latin typeface="Canva Sans Bold"/>
                <a:ea typeface="Canva Sans Bold"/>
                <a:cs typeface="Canva Sans Bold"/>
                <a:sym typeface="Canva Sans Bold"/>
              </a:rPr>
              <a:t>Solution Approach</a:t>
            </a:r>
          </a:p>
          <a:p>
            <a:pPr algn="just">
              <a:lnSpc>
                <a:spcPts val="2800"/>
              </a:lnSpc>
            </a:pPr>
            <a:r>
              <a:rPr lang="en-US" sz="2000" dirty="0">
                <a:solidFill>
                  <a:srgbClr val="033951"/>
                </a:solidFill>
                <a:latin typeface="Canva Sans"/>
                <a:ea typeface="Canva Sans"/>
                <a:cs typeface="Canva Sans"/>
                <a:sym typeface="Canva Sans"/>
              </a:rPr>
              <a:t>To address this problem, we follow a structured data analytics methodology:</a:t>
            </a:r>
          </a:p>
          <a:p>
            <a:pPr marL="431801" lvl="1" indent="-215900" algn="just">
              <a:lnSpc>
                <a:spcPts val="2800"/>
              </a:lnSpc>
              <a:buAutoNum type="arabicPeriod"/>
            </a:pPr>
            <a:r>
              <a:rPr lang="en-US" sz="2000" dirty="0">
                <a:solidFill>
                  <a:srgbClr val="033951"/>
                </a:solidFill>
                <a:latin typeface="Canva Sans"/>
                <a:ea typeface="Canva Sans"/>
                <a:cs typeface="Canva Sans"/>
                <a:sym typeface="Canva Sans"/>
              </a:rPr>
              <a:t>Data Collection: From Statistics Canada, Bank of Canada, U.S. ITC, and CBSA covering trade flows, tariffs, and economic indicators.</a:t>
            </a:r>
          </a:p>
          <a:p>
            <a:pPr marL="431801" lvl="1" indent="-215900" algn="just">
              <a:lnSpc>
                <a:spcPts val="2800"/>
              </a:lnSpc>
              <a:buAutoNum type="arabicPeriod"/>
            </a:pPr>
            <a:r>
              <a:rPr lang="en-US" sz="2000" dirty="0">
                <a:solidFill>
                  <a:srgbClr val="033951"/>
                </a:solidFill>
                <a:latin typeface="Canva Sans"/>
                <a:ea typeface="Canva Sans"/>
                <a:cs typeface="Canva Sans"/>
                <a:sym typeface="Canva Sans"/>
              </a:rPr>
              <a:t>Data Preparation: Cleaning, transforming, and aggregating data (monthly → quarterly) to enable robust comparisons.</a:t>
            </a:r>
          </a:p>
          <a:p>
            <a:pPr marL="431801" lvl="1" indent="-215900" algn="just">
              <a:lnSpc>
                <a:spcPts val="2800"/>
              </a:lnSpc>
              <a:buAutoNum type="arabicPeriod"/>
            </a:pPr>
            <a:r>
              <a:rPr lang="en-US" sz="2000" dirty="0">
                <a:solidFill>
                  <a:srgbClr val="033951"/>
                </a:solidFill>
                <a:latin typeface="Canva Sans"/>
                <a:ea typeface="Canva Sans"/>
                <a:cs typeface="Canva Sans"/>
                <a:sym typeface="Canva Sans"/>
              </a:rPr>
              <a:t>Analysis in Power BI:</a:t>
            </a:r>
          </a:p>
          <a:p>
            <a:pPr marL="863601" lvl="2" indent="-287867" algn="just">
              <a:lnSpc>
                <a:spcPts val="2800"/>
              </a:lnSpc>
              <a:buAutoNum type="alphaLcPeriod"/>
            </a:pPr>
            <a:r>
              <a:rPr lang="en-US" sz="2000" dirty="0">
                <a:solidFill>
                  <a:srgbClr val="033951"/>
                </a:solidFill>
                <a:latin typeface="Canva Sans"/>
                <a:ea typeface="Canva Sans"/>
                <a:cs typeface="Canva Sans"/>
                <a:sym typeface="Canva Sans"/>
              </a:rPr>
              <a:t>Trend and correlation analysis between tariff changes and key indicators.</a:t>
            </a:r>
          </a:p>
          <a:p>
            <a:pPr marL="863601" lvl="2" indent="-287867" algn="just">
              <a:lnSpc>
                <a:spcPts val="2800"/>
              </a:lnSpc>
              <a:buAutoNum type="alphaLcPeriod"/>
            </a:pPr>
            <a:r>
              <a:rPr lang="en-US" sz="2000" dirty="0">
                <a:solidFill>
                  <a:srgbClr val="033951"/>
                </a:solidFill>
                <a:latin typeface="Canva Sans"/>
                <a:ea typeface="Canva Sans"/>
                <a:cs typeface="Canva Sans"/>
                <a:sym typeface="Canva Sans"/>
              </a:rPr>
              <a:t>Sector-specific impact assessment.</a:t>
            </a:r>
          </a:p>
          <a:p>
            <a:pPr marL="863601" lvl="2" indent="-287867" algn="just">
              <a:lnSpc>
                <a:spcPts val="2800"/>
              </a:lnSpc>
              <a:buAutoNum type="alphaLcPeriod"/>
            </a:pPr>
            <a:r>
              <a:rPr lang="en-US" sz="2000" dirty="0">
                <a:solidFill>
                  <a:srgbClr val="033951"/>
                </a:solidFill>
                <a:latin typeface="Canva Sans"/>
                <a:ea typeface="Canva Sans"/>
                <a:cs typeface="Canva Sans"/>
                <a:sym typeface="Canva Sans"/>
              </a:rPr>
              <a:t>Visual dashboards to present findings.</a:t>
            </a:r>
          </a:p>
          <a:p>
            <a:pPr marL="431801" lvl="1" indent="-215900" algn="just">
              <a:lnSpc>
                <a:spcPts val="2800"/>
              </a:lnSpc>
              <a:buAutoNum type="arabicPeriod"/>
            </a:pPr>
            <a:r>
              <a:rPr lang="en-US" sz="2000" dirty="0">
                <a:solidFill>
                  <a:srgbClr val="033951"/>
                </a:solidFill>
                <a:latin typeface="Canva Sans"/>
                <a:ea typeface="Canva Sans"/>
                <a:cs typeface="Canva Sans"/>
                <a:sym typeface="Canva Sans"/>
              </a:rPr>
              <a:t>Insights &amp; Recommendations:</a:t>
            </a:r>
          </a:p>
          <a:p>
            <a:pPr marL="863601" lvl="2" indent="-287867" algn="just">
              <a:lnSpc>
                <a:spcPts val="2800"/>
              </a:lnSpc>
              <a:buAutoNum type="alphaLcPeriod"/>
            </a:pPr>
            <a:r>
              <a:rPr lang="en-US" sz="2000" dirty="0">
                <a:solidFill>
                  <a:srgbClr val="033951"/>
                </a:solidFill>
                <a:latin typeface="Canva Sans"/>
                <a:ea typeface="Canva Sans"/>
                <a:cs typeface="Canva Sans"/>
                <a:sym typeface="Canva Sans"/>
              </a:rPr>
              <a:t>Short- and long-term economic impacts.</a:t>
            </a:r>
          </a:p>
          <a:p>
            <a:pPr marL="863601" lvl="2" indent="-287867" algn="just">
              <a:lnSpc>
                <a:spcPts val="2800"/>
              </a:lnSpc>
              <a:buAutoNum type="alphaLcPeriod"/>
            </a:pPr>
            <a:r>
              <a:rPr lang="en-US" sz="2000" dirty="0">
                <a:solidFill>
                  <a:srgbClr val="033951"/>
                </a:solidFill>
                <a:latin typeface="Canva Sans"/>
                <a:ea typeface="Canva Sans"/>
                <a:cs typeface="Canva Sans"/>
                <a:sym typeface="Canva Sans"/>
              </a:rPr>
              <a:t>Policy recommendations for government decision-making.</a:t>
            </a:r>
          </a:p>
        </p:txBody>
      </p:sp>
      <p:sp>
        <p:nvSpPr>
          <p:cNvPr id="12" name="TextBox 12"/>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278510" cy="10287000"/>
            <a:chOff x="0" y="0"/>
            <a:chExt cx="1653599" cy="2709333"/>
          </a:xfrm>
        </p:grpSpPr>
        <p:sp>
          <p:nvSpPr>
            <p:cNvPr id="3" name="Freeform 3"/>
            <p:cNvSpPr/>
            <p:nvPr/>
          </p:nvSpPr>
          <p:spPr>
            <a:xfrm>
              <a:off x="0" y="0"/>
              <a:ext cx="1653599" cy="2709333"/>
            </a:xfrm>
            <a:custGeom>
              <a:avLst/>
              <a:gdLst/>
              <a:ahLst/>
              <a:cxnLst/>
              <a:rect l="l" t="t" r="r" b="b"/>
              <a:pathLst>
                <a:path w="1653599" h="2709333">
                  <a:moveTo>
                    <a:pt x="0" y="0"/>
                  </a:moveTo>
                  <a:lnTo>
                    <a:pt x="1653599" y="0"/>
                  </a:lnTo>
                  <a:lnTo>
                    <a:pt x="1653599" y="2709333"/>
                  </a:lnTo>
                  <a:lnTo>
                    <a:pt x="0" y="2709333"/>
                  </a:lnTo>
                  <a:close/>
                </a:path>
              </a:pathLst>
            </a:custGeom>
            <a:solidFill>
              <a:srgbClr val="2A3652"/>
            </a:solidFill>
          </p:spPr>
          <p:txBody>
            <a:bodyPr/>
            <a:lstStyle/>
            <a:p>
              <a:endParaRPr lang="zh-CN" altLang="en-US"/>
            </a:p>
          </p:txBody>
        </p:sp>
        <p:sp>
          <p:nvSpPr>
            <p:cNvPr id="4" name="TextBox 4"/>
            <p:cNvSpPr txBox="1"/>
            <p:nvPr/>
          </p:nvSpPr>
          <p:spPr>
            <a:xfrm>
              <a:off x="0" y="-38100"/>
              <a:ext cx="1653599"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623750" y="-28494"/>
            <a:ext cx="7740148" cy="2719611"/>
            <a:chOff x="0" y="0"/>
            <a:chExt cx="10320197" cy="3626148"/>
          </a:xfrm>
        </p:grpSpPr>
        <p:sp>
          <p:nvSpPr>
            <p:cNvPr id="6" name="AutoShape 6"/>
            <p:cNvSpPr/>
            <p:nvPr/>
          </p:nvSpPr>
          <p:spPr>
            <a:xfrm>
              <a:off x="0" y="12700"/>
              <a:ext cx="10320197" cy="0"/>
            </a:xfrm>
            <a:prstGeom prst="line">
              <a:avLst/>
            </a:prstGeom>
            <a:ln w="25400" cap="flat">
              <a:solidFill>
                <a:srgbClr val="A9D6B9"/>
              </a:solidFill>
              <a:prstDash val="solid"/>
              <a:headEnd type="none" w="sm" len="sm"/>
              <a:tailEnd type="none" w="sm" len="sm"/>
            </a:ln>
          </p:spPr>
          <p:txBody>
            <a:bodyPr/>
            <a:lstStyle/>
            <a:p>
              <a:endParaRPr lang="zh-CN" altLang="en-US"/>
            </a:p>
          </p:txBody>
        </p:sp>
        <p:sp>
          <p:nvSpPr>
            <p:cNvPr id="7" name="TextBox 7"/>
            <p:cNvSpPr txBox="1"/>
            <p:nvPr/>
          </p:nvSpPr>
          <p:spPr>
            <a:xfrm>
              <a:off x="0" y="626633"/>
              <a:ext cx="10320197" cy="1200150"/>
            </a:xfrm>
            <a:prstGeom prst="rect">
              <a:avLst/>
            </a:prstGeom>
          </p:spPr>
          <p:txBody>
            <a:bodyPr lIns="0" tIns="0" rIns="0" bIns="0" rtlCol="0" anchor="t">
              <a:spAutoFit/>
            </a:bodyPr>
            <a:lstStyle/>
            <a:p>
              <a:pPr marL="0" lvl="0" indent="0" algn="l">
                <a:lnSpc>
                  <a:spcPts val="6900"/>
                </a:lnSpc>
                <a:spcBef>
                  <a:spcPct val="0"/>
                </a:spcBef>
              </a:pPr>
              <a:r>
                <a:rPr lang="en-US" sz="6000" b="1" spc="-60">
                  <a:solidFill>
                    <a:srgbClr val="2A3652"/>
                  </a:solidFill>
                  <a:latin typeface="HK Grotesk Bold"/>
                  <a:ea typeface="HK Grotesk Bold"/>
                  <a:cs typeface="HK Grotesk Bold"/>
                  <a:sym typeface="HK Grotesk Bold"/>
                </a:rPr>
                <a:t>DATA SOURCES </a:t>
              </a:r>
            </a:p>
          </p:txBody>
        </p:sp>
        <p:sp>
          <p:nvSpPr>
            <p:cNvPr id="8" name="TextBox 8"/>
            <p:cNvSpPr txBox="1"/>
            <p:nvPr/>
          </p:nvSpPr>
          <p:spPr>
            <a:xfrm>
              <a:off x="0" y="3007023"/>
              <a:ext cx="10320197" cy="619125"/>
            </a:xfrm>
            <a:prstGeom prst="rect">
              <a:avLst/>
            </a:prstGeom>
          </p:spPr>
          <p:txBody>
            <a:bodyPr lIns="0" tIns="0" rIns="0" bIns="0" rtlCol="0" anchor="t">
              <a:spAutoFit/>
            </a:bodyPr>
            <a:lstStyle/>
            <a:p>
              <a:pPr algn="l">
                <a:lnSpc>
                  <a:spcPts val="3600"/>
                </a:lnSpc>
              </a:pPr>
              <a:endParaRPr/>
            </a:p>
          </p:txBody>
        </p:sp>
      </p:grpSp>
      <p:sp>
        <p:nvSpPr>
          <p:cNvPr id="9" name="Freeform 9"/>
          <p:cNvSpPr/>
          <p:nvPr/>
        </p:nvSpPr>
        <p:spPr>
          <a:xfrm rot="5400000" flipV="1">
            <a:off x="12490131" y="8029857"/>
            <a:ext cx="6403830" cy="7002200"/>
          </a:xfrm>
          <a:custGeom>
            <a:avLst/>
            <a:gdLst/>
            <a:ahLst/>
            <a:cxnLst/>
            <a:rect l="l" t="t" r="r" b="b"/>
            <a:pathLst>
              <a:path w="6403830" h="7002200">
                <a:moveTo>
                  <a:pt x="0" y="7002200"/>
                </a:moveTo>
                <a:lnTo>
                  <a:pt x="6403830" y="7002200"/>
                </a:lnTo>
                <a:lnTo>
                  <a:pt x="6403830" y="0"/>
                </a:lnTo>
                <a:lnTo>
                  <a:pt x="0" y="0"/>
                </a:lnTo>
                <a:lnTo>
                  <a:pt x="0" y="70022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0" name="TextBox 10"/>
          <p:cNvSpPr txBox="1"/>
          <p:nvPr/>
        </p:nvSpPr>
        <p:spPr>
          <a:xfrm>
            <a:off x="-1317990" y="9523475"/>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3</a:t>
            </a:r>
          </a:p>
        </p:txBody>
      </p:sp>
      <p:graphicFrame>
        <p:nvGraphicFramePr>
          <p:cNvPr id="11" name="Table 11"/>
          <p:cNvGraphicFramePr>
            <a:graphicFrameLocks noGrp="1"/>
          </p:cNvGraphicFramePr>
          <p:nvPr>
            <p:extLst>
              <p:ext uri="{D42A27DB-BD31-4B8C-83A1-F6EECF244321}">
                <p14:modId xmlns:p14="http://schemas.microsoft.com/office/powerpoint/2010/main" val="668601914"/>
              </p:ext>
            </p:extLst>
          </p:nvPr>
        </p:nvGraphicFramePr>
        <p:xfrm>
          <a:off x="7093426" y="2467244"/>
          <a:ext cx="9883835" cy="5637927"/>
        </p:xfrm>
        <a:graphic>
          <a:graphicData uri="http://schemas.openxmlformats.org/drawingml/2006/table">
            <a:tbl>
              <a:tblPr/>
              <a:tblGrid>
                <a:gridCol w="5061949">
                  <a:extLst>
                    <a:ext uri="{9D8B030D-6E8A-4147-A177-3AD203B41FA5}">
                      <a16:colId xmlns:a16="http://schemas.microsoft.com/office/drawing/2014/main" val="20000"/>
                    </a:ext>
                  </a:extLst>
                </a:gridCol>
                <a:gridCol w="4821886">
                  <a:extLst>
                    <a:ext uri="{9D8B030D-6E8A-4147-A177-3AD203B41FA5}">
                      <a16:colId xmlns:a16="http://schemas.microsoft.com/office/drawing/2014/main" val="20001"/>
                    </a:ext>
                  </a:extLst>
                </a:gridCol>
              </a:tblGrid>
              <a:tr h="897488">
                <a:tc>
                  <a:txBody>
                    <a:bodyPr/>
                    <a:lstStyle/>
                    <a:p>
                      <a:pPr algn="ctr">
                        <a:lnSpc>
                          <a:spcPts val="2799"/>
                        </a:lnSpc>
                        <a:defRPr/>
                      </a:pPr>
                      <a:r>
                        <a:rPr lang="en-US" sz="1999" b="1" dirty="0">
                          <a:solidFill>
                            <a:srgbClr val="033951"/>
                          </a:solidFill>
                          <a:latin typeface="HK Grotesk Bold"/>
                          <a:ea typeface="HK Grotesk Bold"/>
                          <a:cs typeface="HK Grotesk Bold"/>
                          <a:sym typeface="HK Grotesk Bold"/>
                        </a:rPr>
                        <a:t>Source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r>
                        <a:rPr lang="en-US" sz="1999" b="1">
                          <a:solidFill>
                            <a:srgbClr val="033951"/>
                          </a:solidFill>
                          <a:latin typeface="HK Grotesk Bold"/>
                          <a:ea typeface="HK Grotesk Bold"/>
                          <a:cs typeface="HK Grotesk Bold"/>
                          <a:sym typeface="HK Grotesk Bold"/>
                        </a:rPr>
                        <a:t>Description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1164017">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Statistics Canada</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Monthly import/export data by commodity and country.</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164017">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Bank of Canada</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National economic indicators (GDP, interest rate, inflation).</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1164017">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U.S. International Trade Commission (USITC)</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a:solidFill>
                            <a:srgbClr val="033951"/>
                          </a:solidFill>
                          <a:latin typeface="HK Grotesk Bold"/>
                          <a:ea typeface="HK Grotesk Bold"/>
                          <a:cs typeface="HK Grotesk Bold"/>
                          <a:sym typeface="HK Grotesk Bold"/>
                        </a:rPr>
                        <a:t>Tariff rates and changes by product category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248388">
                <a:tc>
                  <a:txBody>
                    <a:bodyPr/>
                    <a:lstStyle/>
                    <a:p>
                      <a:pPr algn="l">
                        <a:lnSpc>
                          <a:spcPts val="2799"/>
                        </a:lnSpc>
                        <a:defRPr/>
                      </a:pPr>
                      <a:r>
                        <a:rPr lang="en-US" sz="1999" b="1" u="sng">
                          <a:solidFill>
                            <a:srgbClr val="033951"/>
                          </a:solidFill>
                          <a:latin typeface="HK Grotesk Bold"/>
                          <a:ea typeface="HK Grotesk Bold"/>
                          <a:cs typeface="HK Grotesk Bold"/>
                          <a:sym typeface="HK Grotesk Bold"/>
                        </a:rPr>
                        <a:t>Canada Border Services Agency (CBSA)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Canadian tariff classifications and enforcement data</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2" name="Group 12"/>
          <p:cNvGrpSpPr/>
          <p:nvPr/>
        </p:nvGrpSpPr>
        <p:grpSpPr>
          <a:xfrm>
            <a:off x="658554" y="788945"/>
            <a:ext cx="4961402" cy="6762971"/>
            <a:chOff x="0" y="0"/>
            <a:chExt cx="6615203" cy="9017295"/>
          </a:xfrm>
        </p:grpSpPr>
        <p:pic>
          <p:nvPicPr>
            <p:cNvPr id="13" name="Picture 13"/>
            <p:cNvPicPr>
              <a:picLocks noChangeAspect="1"/>
            </p:cNvPicPr>
            <p:nvPr/>
          </p:nvPicPr>
          <p:blipFill>
            <a:blip r:embed="rId5"/>
            <a:srcRect l="15277" r="35754"/>
            <a:stretch>
              <a:fillRect/>
            </a:stretch>
          </p:blipFill>
          <p:spPr>
            <a:xfrm>
              <a:off x="0" y="0"/>
              <a:ext cx="6615203" cy="901729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3652"/>
        </a:solidFill>
        <a:effectLst/>
      </p:bgPr>
    </p:bg>
    <p:spTree>
      <p:nvGrpSpPr>
        <p:cNvPr id="1" name=""/>
        <p:cNvGrpSpPr/>
        <p:nvPr/>
      </p:nvGrpSpPr>
      <p:grpSpPr>
        <a:xfrm>
          <a:off x="0" y="0"/>
          <a:ext cx="0" cy="0"/>
          <a:chOff x="0" y="0"/>
          <a:chExt cx="0" cy="0"/>
        </a:xfrm>
      </p:grpSpPr>
      <p:sp>
        <p:nvSpPr>
          <p:cNvPr id="2" name="Freeform 2"/>
          <p:cNvSpPr/>
          <p:nvPr/>
        </p:nvSpPr>
        <p:spPr>
          <a:xfrm rot="2315308">
            <a:off x="2030737" y="6929007"/>
            <a:ext cx="9276191" cy="10142953"/>
          </a:xfrm>
          <a:custGeom>
            <a:avLst/>
            <a:gdLst/>
            <a:ahLst/>
            <a:cxnLst/>
            <a:rect l="l" t="t" r="r" b="b"/>
            <a:pathLst>
              <a:path w="9276191" h="10142953">
                <a:moveTo>
                  <a:pt x="0" y="0"/>
                </a:moveTo>
                <a:lnTo>
                  <a:pt x="9276192" y="0"/>
                </a:lnTo>
                <a:lnTo>
                  <a:pt x="9276192" y="10142953"/>
                </a:lnTo>
                <a:lnTo>
                  <a:pt x="0" y="10142953"/>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TextBox 3"/>
          <p:cNvSpPr txBox="1"/>
          <p:nvPr/>
        </p:nvSpPr>
        <p:spPr>
          <a:xfrm>
            <a:off x="-1607280" y="9982200"/>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4</a:t>
            </a:r>
          </a:p>
        </p:txBody>
      </p:sp>
      <p:grpSp>
        <p:nvGrpSpPr>
          <p:cNvPr id="4" name="Group 4"/>
          <p:cNvGrpSpPr/>
          <p:nvPr/>
        </p:nvGrpSpPr>
        <p:grpSpPr>
          <a:xfrm>
            <a:off x="280787" y="720698"/>
            <a:ext cx="8863213" cy="1685616"/>
            <a:chOff x="0" y="0"/>
            <a:chExt cx="11817618" cy="2247488"/>
          </a:xfrm>
        </p:grpSpPr>
        <p:sp>
          <p:nvSpPr>
            <p:cNvPr id="5" name="TextBox 5"/>
            <p:cNvSpPr txBox="1"/>
            <p:nvPr/>
          </p:nvSpPr>
          <p:spPr>
            <a:xfrm>
              <a:off x="0" y="19050"/>
              <a:ext cx="11817618" cy="1200150"/>
            </a:xfrm>
            <a:prstGeom prst="rect">
              <a:avLst/>
            </a:prstGeom>
          </p:spPr>
          <p:txBody>
            <a:bodyPr lIns="0" tIns="0" rIns="0" bIns="0" rtlCol="0" anchor="t">
              <a:spAutoFit/>
            </a:bodyPr>
            <a:lstStyle/>
            <a:p>
              <a:pPr marL="0" lvl="0" indent="0" algn="l">
                <a:lnSpc>
                  <a:spcPts val="6900"/>
                </a:lnSpc>
                <a:spcBef>
                  <a:spcPct val="0"/>
                </a:spcBef>
              </a:pPr>
              <a:r>
                <a:rPr lang="en-US" sz="6000" b="1" spc="-60">
                  <a:solidFill>
                    <a:srgbClr val="FFFFFF"/>
                  </a:solidFill>
                  <a:latin typeface="HK Grotesk Bold"/>
                  <a:ea typeface="HK Grotesk Bold"/>
                  <a:cs typeface="HK Grotesk Bold"/>
                  <a:sym typeface="HK Grotesk Bold"/>
                </a:rPr>
                <a:t> EXISTING DATA TABLES </a:t>
              </a:r>
            </a:p>
          </p:txBody>
        </p:sp>
        <p:sp>
          <p:nvSpPr>
            <p:cNvPr id="6" name="TextBox 6"/>
            <p:cNvSpPr txBox="1"/>
            <p:nvPr/>
          </p:nvSpPr>
          <p:spPr>
            <a:xfrm>
              <a:off x="0" y="1700329"/>
              <a:ext cx="11817618" cy="547158"/>
            </a:xfrm>
            <a:prstGeom prst="rect">
              <a:avLst/>
            </a:prstGeom>
          </p:spPr>
          <p:txBody>
            <a:bodyPr lIns="0" tIns="0" rIns="0" bIns="0" rtlCol="0" anchor="t">
              <a:spAutoFit/>
            </a:bodyPr>
            <a:lstStyle/>
            <a:p>
              <a:pPr algn="l">
                <a:lnSpc>
                  <a:spcPts val="3499"/>
                </a:lnSpc>
              </a:pPr>
              <a:endParaRPr/>
            </a:p>
          </p:txBody>
        </p:sp>
      </p:grpSp>
      <p:graphicFrame>
        <p:nvGraphicFramePr>
          <p:cNvPr id="7" name="Table 7"/>
          <p:cNvGraphicFramePr>
            <a:graphicFrameLocks noGrp="1"/>
          </p:cNvGraphicFramePr>
          <p:nvPr/>
        </p:nvGraphicFramePr>
        <p:xfrm>
          <a:off x="436390" y="2312487"/>
          <a:ext cx="6972440" cy="6732052"/>
        </p:xfrm>
        <a:graphic>
          <a:graphicData uri="http://schemas.openxmlformats.org/drawingml/2006/table">
            <a:tbl>
              <a:tblPr/>
              <a:tblGrid>
                <a:gridCol w="3629568">
                  <a:extLst>
                    <a:ext uri="{9D8B030D-6E8A-4147-A177-3AD203B41FA5}">
                      <a16:colId xmlns:a16="http://schemas.microsoft.com/office/drawing/2014/main" val="20000"/>
                    </a:ext>
                  </a:extLst>
                </a:gridCol>
                <a:gridCol w="3342872">
                  <a:extLst>
                    <a:ext uri="{9D8B030D-6E8A-4147-A177-3AD203B41FA5}">
                      <a16:colId xmlns:a16="http://schemas.microsoft.com/office/drawing/2014/main" val="20001"/>
                    </a:ext>
                  </a:extLst>
                </a:gridCol>
              </a:tblGrid>
              <a:tr h="715387">
                <a:tc>
                  <a:txBody>
                    <a:bodyPr/>
                    <a:lstStyle/>
                    <a:p>
                      <a:pPr algn="ctr">
                        <a:lnSpc>
                          <a:spcPts val="223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724926">
                <a:tc>
                  <a:txBody>
                    <a:bodyPr/>
                    <a:lstStyle/>
                    <a:p>
                      <a:pPr algn="ctr">
                        <a:lnSpc>
                          <a:spcPts val="2239"/>
                        </a:lnSpc>
                        <a:defRPr/>
                      </a:pPr>
                      <a:r>
                        <a:rPr lang="en-US" sz="1599" b="1" dirty="0">
                          <a:solidFill>
                            <a:srgbClr val="FFFFFF"/>
                          </a:solidFill>
                          <a:latin typeface="HK Grotesk Bold"/>
                          <a:ea typeface="HK Grotesk Bold"/>
                          <a:cs typeface="HK Grotesk Bold"/>
                          <a:sym typeface="HK Grotesk Bold"/>
                        </a:rPr>
                        <a:t>Table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Description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Total Trade Volume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Monthly import &amp; export values from all countries to Canada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Top 5 Countries Trade Volume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Trade comparison by top trading partners (U.S., China, etc.)</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Metal Import &amp; Export (Canada - U.S.) </a:t>
                      </a:r>
                      <a:r>
                        <a:rPr lang="en-US" sz="1599">
                          <a:solidFill>
                            <a:srgbClr val="FFFFFF"/>
                          </a:solidFill>
                          <a:latin typeface="HK Grotesk"/>
                          <a:ea typeface="HK Grotesk"/>
                          <a:cs typeface="HK Grotesk"/>
                          <a:sym typeface="HK Grotesk"/>
                        </a:rPr>
                        <a:t>/ </a:t>
                      </a:r>
                      <a:r>
                        <a:rPr lang="en-US" sz="1599" b="1" u="sng">
                          <a:solidFill>
                            <a:srgbClr val="FFFFFF"/>
                          </a:solidFill>
                          <a:latin typeface="HK Grotesk Bold"/>
                          <a:ea typeface="HK Grotesk Bold"/>
                          <a:cs typeface="HK Grotesk Bold"/>
                          <a:sym typeface="HK Grotesk Bold"/>
                        </a:rPr>
                        <a:t>(Canada - China)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Monthly steel &amp; aluminum trade volume with the U.S. and China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Consumer Goods Import &amp; Export (Canada - U.S.) / (Canada - China)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Monthly consumer goods trade values from the U.S. and China</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5"/>
                  </a:ext>
                </a:extLst>
              </a:tr>
              <a:tr h="1285571">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Iron and Steel Export and Import (Canada Total)</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dirty="0">
                          <a:solidFill>
                            <a:srgbClr val="FFFFFF"/>
                          </a:solidFill>
                          <a:latin typeface="HK Grotesk Bold"/>
                          <a:ea typeface="HK Grotesk Bold"/>
                          <a:cs typeface="HK Grotesk Bold"/>
                          <a:sym typeface="HK Grotesk Bold"/>
                        </a:rPr>
                        <a:t>National-level iron and steel trade trends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extBox 8"/>
          <p:cNvSpPr txBox="1"/>
          <p:nvPr/>
        </p:nvSpPr>
        <p:spPr>
          <a:xfrm>
            <a:off x="1828800" y="2528072"/>
            <a:ext cx="3739231" cy="298095"/>
          </a:xfrm>
          <a:prstGeom prst="rect">
            <a:avLst/>
          </a:prstGeom>
        </p:spPr>
        <p:txBody>
          <a:bodyPr wrap="square" lIns="0" tIns="0" rIns="0" bIns="0" rtlCol="0" anchor="t">
            <a:spAutoFit/>
          </a:bodyPr>
          <a:lstStyle/>
          <a:p>
            <a:pPr algn="ctr">
              <a:lnSpc>
                <a:spcPts val="2300"/>
              </a:lnSpc>
              <a:spcBef>
                <a:spcPct val="0"/>
              </a:spcBef>
            </a:pPr>
            <a:r>
              <a:rPr lang="en-US" sz="2000" b="1" spc="-20" dirty="0">
                <a:solidFill>
                  <a:srgbClr val="FFFFFF"/>
                </a:solidFill>
                <a:latin typeface="HK Grotesk Bold"/>
                <a:ea typeface="HK Grotesk Bold"/>
                <a:cs typeface="HK Grotesk Bold"/>
                <a:sym typeface="HK Grotesk Bold"/>
              </a:rPr>
              <a:t>1. TRADE VOLUME DATA</a:t>
            </a:r>
          </a:p>
        </p:txBody>
      </p:sp>
      <p:graphicFrame>
        <p:nvGraphicFramePr>
          <p:cNvPr id="9" name="Table 9"/>
          <p:cNvGraphicFramePr>
            <a:graphicFrameLocks noGrp="1"/>
          </p:cNvGraphicFramePr>
          <p:nvPr>
            <p:extLst>
              <p:ext uri="{D42A27DB-BD31-4B8C-83A1-F6EECF244321}">
                <p14:modId xmlns:p14="http://schemas.microsoft.com/office/powerpoint/2010/main" val="3362787282"/>
              </p:ext>
            </p:extLst>
          </p:nvPr>
        </p:nvGraphicFramePr>
        <p:xfrm>
          <a:off x="10081253" y="220495"/>
          <a:ext cx="7612140" cy="6732051"/>
        </p:xfrm>
        <a:graphic>
          <a:graphicData uri="http://schemas.openxmlformats.org/drawingml/2006/table">
            <a:tbl>
              <a:tblPr/>
              <a:tblGrid>
                <a:gridCol w="3819749">
                  <a:extLst>
                    <a:ext uri="{9D8B030D-6E8A-4147-A177-3AD203B41FA5}">
                      <a16:colId xmlns:a16="http://schemas.microsoft.com/office/drawing/2014/main" val="20000"/>
                    </a:ext>
                  </a:extLst>
                </a:gridCol>
                <a:gridCol w="3792391">
                  <a:extLst>
                    <a:ext uri="{9D8B030D-6E8A-4147-A177-3AD203B41FA5}">
                      <a16:colId xmlns:a16="http://schemas.microsoft.com/office/drawing/2014/main" val="20001"/>
                    </a:ext>
                  </a:extLst>
                </a:gridCol>
              </a:tblGrid>
              <a:tr h="715387">
                <a:tc>
                  <a:txBody>
                    <a:bodyPr/>
                    <a:lstStyle/>
                    <a:p>
                      <a:pPr algn="ctr">
                        <a:lnSpc>
                          <a:spcPts val="223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724926">
                <a:tc>
                  <a:txBody>
                    <a:bodyPr/>
                    <a:lstStyle/>
                    <a:p>
                      <a:pPr algn="ctr">
                        <a:lnSpc>
                          <a:spcPts val="2239"/>
                        </a:lnSpc>
                        <a:defRPr/>
                      </a:pPr>
                      <a:r>
                        <a:rPr lang="en-US" sz="1599" b="1" dirty="0">
                          <a:solidFill>
                            <a:srgbClr val="FFFFFF"/>
                          </a:solidFill>
                          <a:latin typeface="HK Grotesk Bold"/>
                          <a:ea typeface="HK Grotesk Bold"/>
                          <a:cs typeface="HK Grotesk Bold"/>
                          <a:sym typeface="HK Grotesk Bold"/>
                        </a:rPr>
                        <a:t>Table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r>
                        <a:rPr lang="en-US" sz="1599" b="1">
                          <a:solidFill>
                            <a:srgbClr val="FFFFFF"/>
                          </a:solidFill>
                          <a:latin typeface="HK Grotesk Bold"/>
                          <a:ea typeface="HK Grotesk Bold"/>
                          <a:cs typeface="HK Grotesk Bold"/>
                          <a:sym typeface="HK Grotesk Bold"/>
                        </a:rPr>
                        <a:t>Description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278158">
                <a:tc>
                  <a:txBody>
                    <a:bodyPr/>
                    <a:lstStyle/>
                    <a:p>
                      <a:pPr algn="l">
                        <a:lnSpc>
                          <a:spcPts val="2239"/>
                        </a:lnSpc>
                        <a:defRPr/>
                      </a:pPr>
                      <a:r>
                        <a:rPr lang="en-US" sz="1599" b="1" u="sng" dirty="0">
                          <a:solidFill>
                            <a:srgbClr val="FFFFFF"/>
                          </a:solidFill>
                          <a:latin typeface="HK Grotesk Bold"/>
                          <a:ea typeface="HK Grotesk Bold"/>
                          <a:cs typeface="HK Grotesk Bold"/>
                          <a:sym typeface="HK Grotesk Bold"/>
                        </a:rPr>
                        <a:t>GDP (All Industry)</a:t>
                      </a:r>
                      <a:r>
                        <a:rPr lang="en-US" sz="1599" dirty="0">
                          <a:solidFill>
                            <a:srgbClr val="FFFFFF"/>
                          </a:solidFill>
                          <a:latin typeface="HK Grotesk"/>
                          <a:ea typeface="HK Grotesk"/>
                          <a:cs typeface="HK Grotesk"/>
                          <a:sym typeface="HK Grotesk"/>
                        </a:rPr>
                        <a:t> / </a:t>
                      </a:r>
                      <a:r>
                        <a:rPr lang="en-US" sz="1599" b="1" dirty="0">
                          <a:solidFill>
                            <a:srgbClr val="FFFFFF"/>
                          </a:solidFill>
                          <a:latin typeface="HK Grotesk Bold"/>
                          <a:ea typeface="HK Grotesk Bold"/>
                          <a:cs typeface="HK Grotesk Bold"/>
                          <a:sym typeface="HK Grotesk Bold"/>
                        </a:rPr>
                        <a:t> (Primary Metal Manufacturing)</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National GDP across all industries and Sector-specific GDP data (NAICS 331)  (monthly)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1008954">
                <a:tc>
                  <a:txBody>
                    <a:bodyPr/>
                    <a:lstStyle/>
                    <a:p>
                      <a:pPr algn="l">
                        <a:lnSpc>
                          <a:spcPts val="2239"/>
                        </a:lnSpc>
                        <a:defRPr/>
                      </a:pPr>
                      <a:r>
                        <a:rPr lang="en-US" sz="1599" b="1" u="sng" dirty="0" err="1">
                          <a:solidFill>
                            <a:srgbClr val="FFFFFF"/>
                          </a:solidFill>
                          <a:latin typeface="HK Grotesk Bold"/>
                          <a:ea typeface="HK Grotesk Bold"/>
                          <a:cs typeface="HK Grotesk Bold"/>
                          <a:sym typeface="HK Grotesk Bold"/>
                        </a:rPr>
                        <a:t>Labour</a:t>
                      </a:r>
                      <a:r>
                        <a:rPr lang="en-US" sz="1599" b="1" u="sng" dirty="0">
                          <a:solidFill>
                            <a:srgbClr val="FFFFFF"/>
                          </a:solidFill>
                          <a:latin typeface="HK Grotesk Bold"/>
                          <a:ea typeface="HK Grotesk Bold"/>
                          <a:cs typeface="HK Grotesk Bold"/>
                          <a:sym typeface="HK Grotesk Bold"/>
                        </a:rPr>
                        <a:t> Force (All Industry</a:t>
                      </a:r>
                      <a:r>
                        <a:rPr lang="en-US" sz="1599" b="1" dirty="0">
                          <a:solidFill>
                            <a:srgbClr val="FFFFFF"/>
                          </a:solidFill>
                          <a:latin typeface="HK Grotesk Bold"/>
                          <a:ea typeface="HK Grotesk Bold"/>
                          <a:cs typeface="HK Grotesk Bold"/>
                          <a:sym typeface="HK Grotesk Bold"/>
                        </a:rPr>
                        <a:t>) / (Manufacturing)</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Employment levels across all sectors and manufacturing industries.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001542">
                <a:tc>
                  <a:txBody>
                    <a:bodyPr/>
                    <a:lstStyle/>
                    <a:p>
                      <a:pPr algn="l">
                        <a:lnSpc>
                          <a:spcPts val="2239"/>
                        </a:lnSpc>
                        <a:defRPr/>
                      </a:pPr>
                      <a:r>
                        <a:rPr lang="en-US" sz="1599" b="1" u="sng" dirty="0">
                          <a:solidFill>
                            <a:srgbClr val="FFFFFF"/>
                          </a:solidFill>
                          <a:latin typeface="HK Grotesk Bold"/>
                          <a:ea typeface="HK Grotesk Bold"/>
                          <a:cs typeface="HK Grotesk Bold"/>
                          <a:sym typeface="HK Grotesk Bold"/>
                        </a:rPr>
                        <a:t>Consumer Price Index (Durable)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Price index for consumer durable goods.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Industrial Product Price Index (Metal)</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a:solidFill>
                            <a:srgbClr val="FFFFFF"/>
                          </a:solidFill>
                          <a:latin typeface="HK Grotesk Bold"/>
                          <a:ea typeface="HK Grotesk Bold"/>
                          <a:cs typeface="HK Grotesk Bold"/>
                          <a:sym typeface="HK Grotesk Bold"/>
                        </a:rPr>
                        <a:t>Producer prices in the metal manufacturing sector</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5"/>
                  </a:ext>
                </a:extLst>
              </a:tr>
              <a:tr h="1001542">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Exchange Rate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dirty="0">
                          <a:solidFill>
                            <a:srgbClr val="FFFFFF"/>
                          </a:solidFill>
                          <a:latin typeface="HK Grotesk Bold"/>
                          <a:ea typeface="HK Grotesk Bold"/>
                          <a:cs typeface="HK Grotesk Bold"/>
                          <a:sym typeface="HK Grotesk Bold"/>
                        </a:rPr>
                        <a:t>Monthly average CAD/USD exchange rat</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0" name="TextBox 10"/>
          <p:cNvSpPr txBox="1"/>
          <p:nvPr/>
        </p:nvSpPr>
        <p:spPr>
          <a:xfrm>
            <a:off x="11353800" y="585938"/>
            <a:ext cx="4669659" cy="298095"/>
          </a:xfrm>
          <a:prstGeom prst="rect">
            <a:avLst/>
          </a:prstGeom>
        </p:spPr>
        <p:txBody>
          <a:bodyPr wrap="square" lIns="0" tIns="0" rIns="0" bIns="0" rtlCol="0" anchor="t">
            <a:spAutoFit/>
          </a:bodyPr>
          <a:lstStyle/>
          <a:p>
            <a:pPr algn="ctr">
              <a:lnSpc>
                <a:spcPts val="2300"/>
              </a:lnSpc>
              <a:spcBef>
                <a:spcPct val="0"/>
              </a:spcBef>
            </a:pPr>
            <a:r>
              <a:rPr lang="en-US" sz="2000" b="1" spc="-20" dirty="0">
                <a:solidFill>
                  <a:srgbClr val="FFFFFF"/>
                </a:solidFill>
                <a:latin typeface="HK Grotesk Bold"/>
                <a:ea typeface="HK Grotesk Bold"/>
                <a:cs typeface="HK Grotesk Bold"/>
                <a:sym typeface="HK Grotesk Bold"/>
              </a:rPr>
              <a:t>2. ECONOMIC INDICATORS</a:t>
            </a:r>
          </a:p>
        </p:txBody>
      </p:sp>
      <p:sp>
        <p:nvSpPr>
          <p:cNvPr id="11" name="TextBox 11"/>
          <p:cNvSpPr txBox="1"/>
          <p:nvPr/>
        </p:nvSpPr>
        <p:spPr>
          <a:xfrm>
            <a:off x="12314940" y="7429500"/>
            <a:ext cx="3144766" cy="298095"/>
          </a:xfrm>
          <a:prstGeom prst="rect">
            <a:avLst/>
          </a:prstGeom>
        </p:spPr>
        <p:txBody>
          <a:bodyPr wrap="square" lIns="0" tIns="0" rIns="0" bIns="0" rtlCol="0" anchor="t">
            <a:spAutoFit/>
          </a:bodyPr>
          <a:lstStyle/>
          <a:p>
            <a:pPr algn="ctr">
              <a:lnSpc>
                <a:spcPts val="2300"/>
              </a:lnSpc>
              <a:spcBef>
                <a:spcPct val="0"/>
              </a:spcBef>
            </a:pPr>
            <a:r>
              <a:rPr lang="en-US" sz="2000" b="1" spc="-20" dirty="0">
                <a:solidFill>
                  <a:srgbClr val="FFFFFF"/>
                </a:solidFill>
                <a:latin typeface="HK Grotesk Bold"/>
                <a:ea typeface="HK Grotesk Bold"/>
                <a:cs typeface="HK Grotesk Bold"/>
                <a:sym typeface="HK Grotesk Bold"/>
              </a:rPr>
              <a:t>3. TARIFF DATA</a:t>
            </a:r>
          </a:p>
        </p:txBody>
      </p:sp>
      <p:graphicFrame>
        <p:nvGraphicFramePr>
          <p:cNvPr id="12" name="Table 12"/>
          <p:cNvGraphicFramePr>
            <a:graphicFrameLocks noGrp="1"/>
          </p:cNvGraphicFramePr>
          <p:nvPr>
            <p:extLst>
              <p:ext uri="{D42A27DB-BD31-4B8C-83A1-F6EECF244321}">
                <p14:modId xmlns:p14="http://schemas.microsoft.com/office/powerpoint/2010/main" val="4211800877"/>
              </p:ext>
            </p:extLst>
          </p:nvPr>
        </p:nvGraphicFramePr>
        <p:xfrm>
          <a:off x="10081253" y="7232650"/>
          <a:ext cx="7612140" cy="2724150"/>
        </p:xfrm>
        <a:graphic>
          <a:graphicData uri="http://schemas.openxmlformats.org/drawingml/2006/table">
            <a:tbl>
              <a:tblPr/>
              <a:tblGrid>
                <a:gridCol w="3819749">
                  <a:extLst>
                    <a:ext uri="{9D8B030D-6E8A-4147-A177-3AD203B41FA5}">
                      <a16:colId xmlns:a16="http://schemas.microsoft.com/office/drawing/2014/main" val="20000"/>
                    </a:ext>
                  </a:extLst>
                </a:gridCol>
                <a:gridCol w="3792391">
                  <a:extLst>
                    <a:ext uri="{9D8B030D-6E8A-4147-A177-3AD203B41FA5}">
                      <a16:colId xmlns:a16="http://schemas.microsoft.com/office/drawing/2014/main" val="20001"/>
                    </a:ext>
                  </a:extLst>
                </a:gridCol>
              </a:tblGrid>
              <a:tr h="716882">
                <a:tc>
                  <a:txBody>
                    <a:bodyPr/>
                    <a:lstStyle/>
                    <a:p>
                      <a:pPr algn="ctr">
                        <a:lnSpc>
                          <a:spcPts val="2239"/>
                        </a:lnSpc>
                        <a:defRPr/>
                      </a:pP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726440">
                <a:tc>
                  <a:txBody>
                    <a:bodyPr/>
                    <a:lstStyle/>
                    <a:p>
                      <a:pPr algn="ctr">
                        <a:lnSpc>
                          <a:spcPts val="2239"/>
                        </a:lnSpc>
                        <a:defRPr/>
                      </a:pPr>
                      <a:r>
                        <a:rPr lang="en-US" sz="1599" b="1" dirty="0">
                          <a:solidFill>
                            <a:srgbClr val="FFFFFF"/>
                          </a:solidFill>
                          <a:latin typeface="HK Grotesk Bold"/>
                          <a:ea typeface="HK Grotesk Bold"/>
                          <a:cs typeface="HK Grotesk Bold"/>
                          <a:sym typeface="HK Grotesk Bold"/>
                        </a:rPr>
                        <a:t>Table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239"/>
                        </a:lnSpc>
                        <a:defRPr/>
                      </a:pPr>
                      <a:r>
                        <a:rPr lang="en-US" sz="1599" b="1" dirty="0">
                          <a:solidFill>
                            <a:srgbClr val="FFFFFF"/>
                          </a:solidFill>
                          <a:latin typeface="HK Grotesk Bold"/>
                          <a:ea typeface="HK Grotesk Bold"/>
                          <a:cs typeface="HK Grotesk Bold"/>
                          <a:sym typeface="HK Grotesk Bold"/>
                        </a:rPr>
                        <a:t>Description</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280828">
                <a:tc>
                  <a:txBody>
                    <a:bodyPr/>
                    <a:lstStyle/>
                    <a:p>
                      <a:pPr algn="l">
                        <a:lnSpc>
                          <a:spcPts val="2239"/>
                        </a:lnSpc>
                        <a:defRPr/>
                      </a:pPr>
                      <a:r>
                        <a:rPr lang="en-US" sz="1599" b="1" u="sng">
                          <a:solidFill>
                            <a:srgbClr val="FFFFFF"/>
                          </a:solidFill>
                          <a:latin typeface="HK Grotesk Bold"/>
                          <a:ea typeface="HK Grotesk Bold"/>
                          <a:cs typeface="HK Grotesk Bold"/>
                          <a:sym typeface="HK Grotesk Bold"/>
                        </a:rPr>
                        <a:t>U.S. Tariffs on Canadian Iron &amp; Steel</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239"/>
                        </a:lnSpc>
                        <a:defRPr/>
                      </a:pPr>
                      <a:r>
                        <a:rPr lang="en-US" sz="1599" b="1" dirty="0">
                          <a:solidFill>
                            <a:srgbClr val="FFFFFF"/>
                          </a:solidFill>
                          <a:latin typeface="HK Grotesk Bold"/>
                          <a:ea typeface="HK Grotesk Bold"/>
                          <a:cs typeface="HK Grotesk Bold"/>
                          <a:sym typeface="HK Grotesk Bold"/>
                        </a:rPr>
                        <a:t>Import value, tariff rate (%) and calculated duties for U.S. tariffs on Canadian steel products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278510" cy="10287000"/>
            <a:chOff x="0" y="0"/>
            <a:chExt cx="1653599" cy="2709333"/>
          </a:xfrm>
        </p:grpSpPr>
        <p:sp>
          <p:nvSpPr>
            <p:cNvPr id="3" name="Freeform 3"/>
            <p:cNvSpPr/>
            <p:nvPr/>
          </p:nvSpPr>
          <p:spPr>
            <a:xfrm>
              <a:off x="0" y="0"/>
              <a:ext cx="1653599" cy="2709333"/>
            </a:xfrm>
            <a:custGeom>
              <a:avLst/>
              <a:gdLst/>
              <a:ahLst/>
              <a:cxnLst/>
              <a:rect l="l" t="t" r="r" b="b"/>
              <a:pathLst>
                <a:path w="1653599" h="2709333">
                  <a:moveTo>
                    <a:pt x="0" y="0"/>
                  </a:moveTo>
                  <a:lnTo>
                    <a:pt x="1653599" y="0"/>
                  </a:lnTo>
                  <a:lnTo>
                    <a:pt x="1653599" y="2709333"/>
                  </a:lnTo>
                  <a:lnTo>
                    <a:pt x="0" y="2709333"/>
                  </a:lnTo>
                  <a:close/>
                </a:path>
              </a:pathLst>
            </a:custGeom>
            <a:solidFill>
              <a:srgbClr val="2A3652"/>
            </a:solidFill>
          </p:spPr>
          <p:txBody>
            <a:bodyPr/>
            <a:lstStyle/>
            <a:p>
              <a:endParaRPr lang="zh-CN" altLang="en-US"/>
            </a:p>
          </p:txBody>
        </p:sp>
        <p:sp>
          <p:nvSpPr>
            <p:cNvPr id="4" name="TextBox 4"/>
            <p:cNvSpPr txBox="1"/>
            <p:nvPr/>
          </p:nvSpPr>
          <p:spPr>
            <a:xfrm>
              <a:off x="0" y="-38100"/>
              <a:ext cx="1653599"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58554" y="788945"/>
            <a:ext cx="4961402" cy="6762971"/>
            <a:chOff x="0" y="0"/>
            <a:chExt cx="6615203" cy="9017295"/>
          </a:xfrm>
        </p:grpSpPr>
        <p:pic>
          <p:nvPicPr>
            <p:cNvPr id="6" name="Picture 6"/>
            <p:cNvPicPr>
              <a:picLocks noChangeAspect="1"/>
            </p:cNvPicPr>
            <p:nvPr/>
          </p:nvPicPr>
          <p:blipFill>
            <a:blip r:embed="rId3"/>
            <a:srcRect l="15277" r="35754"/>
            <a:stretch>
              <a:fillRect/>
            </a:stretch>
          </p:blipFill>
          <p:spPr>
            <a:xfrm>
              <a:off x="0" y="0"/>
              <a:ext cx="6615203" cy="9017295"/>
            </a:xfrm>
            <a:prstGeom prst="rect">
              <a:avLst/>
            </a:prstGeom>
          </p:spPr>
        </p:pic>
      </p:grpSp>
      <p:grpSp>
        <p:nvGrpSpPr>
          <p:cNvPr id="7" name="Group 7"/>
          <p:cNvGrpSpPr/>
          <p:nvPr/>
        </p:nvGrpSpPr>
        <p:grpSpPr>
          <a:xfrm>
            <a:off x="6641039" y="0"/>
            <a:ext cx="7740148" cy="1370087"/>
            <a:chOff x="0" y="0"/>
            <a:chExt cx="10320197" cy="1826783"/>
          </a:xfrm>
        </p:grpSpPr>
        <p:sp>
          <p:nvSpPr>
            <p:cNvPr id="8" name="AutoShape 8"/>
            <p:cNvSpPr/>
            <p:nvPr/>
          </p:nvSpPr>
          <p:spPr>
            <a:xfrm>
              <a:off x="0" y="12700"/>
              <a:ext cx="10320197" cy="0"/>
            </a:xfrm>
            <a:prstGeom prst="line">
              <a:avLst/>
            </a:prstGeom>
            <a:ln w="25400" cap="flat">
              <a:solidFill>
                <a:srgbClr val="A9D6B9"/>
              </a:solidFill>
              <a:prstDash val="solid"/>
              <a:headEnd type="none" w="sm" len="sm"/>
              <a:tailEnd type="none" w="sm" len="sm"/>
            </a:ln>
          </p:spPr>
          <p:txBody>
            <a:bodyPr/>
            <a:lstStyle/>
            <a:p>
              <a:endParaRPr lang="zh-CN" altLang="en-US"/>
            </a:p>
          </p:txBody>
        </p:sp>
        <p:sp>
          <p:nvSpPr>
            <p:cNvPr id="9" name="TextBox 9"/>
            <p:cNvSpPr txBox="1"/>
            <p:nvPr/>
          </p:nvSpPr>
          <p:spPr>
            <a:xfrm>
              <a:off x="0" y="626633"/>
              <a:ext cx="10320197" cy="1200150"/>
            </a:xfrm>
            <a:prstGeom prst="rect">
              <a:avLst/>
            </a:prstGeom>
          </p:spPr>
          <p:txBody>
            <a:bodyPr lIns="0" tIns="0" rIns="0" bIns="0" rtlCol="0" anchor="t">
              <a:spAutoFit/>
            </a:bodyPr>
            <a:lstStyle/>
            <a:p>
              <a:pPr marL="0" lvl="0" indent="0" algn="l">
                <a:lnSpc>
                  <a:spcPts val="6900"/>
                </a:lnSpc>
                <a:spcBef>
                  <a:spcPct val="0"/>
                </a:spcBef>
              </a:pPr>
              <a:r>
                <a:rPr lang="en-US" sz="6000" b="1" spc="-60">
                  <a:solidFill>
                    <a:srgbClr val="2A3652"/>
                  </a:solidFill>
                  <a:latin typeface="HK Grotesk Bold"/>
                  <a:ea typeface="HK Grotesk Bold"/>
                  <a:cs typeface="HK Grotesk Bold"/>
                  <a:sym typeface="HK Grotesk Bold"/>
                </a:rPr>
                <a:t> DATA DICTIONARY</a:t>
              </a:r>
            </a:p>
          </p:txBody>
        </p:sp>
      </p:grpSp>
      <p:sp>
        <p:nvSpPr>
          <p:cNvPr id="10" name="Freeform 10"/>
          <p:cNvSpPr/>
          <p:nvPr/>
        </p:nvSpPr>
        <p:spPr>
          <a:xfrm rot="5400000" flipV="1">
            <a:off x="12490131" y="8029857"/>
            <a:ext cx="6403830" cy="7002200"/>
          </a:xfrm>
          <a:custGeom>
            <a:avLst/>
            <a:gdLst/>
            <a:ahLst/>
            <a:cxnLst/>
            <a:rect l="l" t="t" r="r" b="b"/>
            <a:pathLst>
              <a:path w="6403830" h="7002200">
                <a:moveTo>
                  <a:pt x="0" y="7002200"/>
                </a:moveTo>
                <a:lnTo>
                  <a:pt x="6403830" y="7002200"/>
                </a:lnTo>
                <a:lnTo>
                  <a:pt x="6403830" y="0"/>
                </a:lnTo>
                <a:lnTo>
                  <a:pt x="0" y="0"/>
                </a:lnTo>
                <a:lnTo>
                  <a:pt x="0" y="70022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1" name="TextBox 11"/>
          <p:cNvSpPr txBox="1"/>
          <p:nvPr/>
        </p:nvSpPr>
        <p:spPr>
          <a:xfrm>
            <a:off x="-1317990" y="9523475"/>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5</a:t>
            </a:r>
          </a:p>
        </p:txBody>
      </p:sp>
      <p:graphicFrame>
        <p:nvGraphicFramePr>
          <p:cNvPr id="12" name="Table 12"/>
          <p:cNvGraphicFramePr>
            <a:graphicFrameLocks noGrp="1"/>
          </p:cNvGraphicFramePr>
          <p:nvPr>
            <p:extLst>
              <p:ext uri="{D42A27DB-BD31-4B8C-83A1-F6EECF244321}">
                <p14:modId xmlns:p14="http://schemas.microsoft.com/office/powerpoint/2010/main" val="4174351980"/>
              </p:ext>
            </p:extLst>
          </p:nvPr>
        </p:nvGraphicFramePr>
        <p:xfrm>
          <a:off x="7058848" y="1785028"/>
          <a:ext cx="9883835" cy="7324725"/>
        </p:xfrm>
        <a:graphic>
          <a:graphicData uri="http://schemas.openxmlformats.org/drawingml/2006/table">
            <a:tbl>
              <a:tblPr/>
              <a:tblGrid>
                <a:gridCol w="5061949">
                  <a:extLst>
                    <a:ext uri="{9D8B030D-6E8A-4147-A177-3AD203B41FA5}">
                      <a16:colId xmlns:a16="http://schemas.microsoft.com/office/drawing/2014/main" val="20000"/>
                    </a:ext>
                  </a:extLst>
                </a:gridCol>
                <a:gridCol w="4821886">
                  <a:extLst>
                    <a:ext uri="{9D8B030D-6E8A-4147-A177-3AD203B41FA5}">
                      <a16:colId xmlns:a16="http://schemas.microsoft.com/office/drawing/2014/main" val="20001"/>
                    </a:ext>
                  </a:extLst>
                </a:gridCol>
              </a:tblGrid>
              <a:tr h="801142">
                <a:tc>
                  <a:txBody>
                    <a:bodyPr/>
                    <a:lstStyle/>
                    <a:p>
                      <a:pPr algn="ctr">
                        <a:lnSpc>
                          <a:spcPts val="2799"/>
                        </a:lnSpc>
                        <a:defRPr/>
                      </a:pPr>
                      <a:r>
                        <a:rPr lang="en-US" sz="1999" b="1" dirty="0">
                          <a:solidFill>
                            <a:srgbClr val="033951"/>
                          </a:solidFill>
                          <a:latin typeface="HK Grotesk Bold"/>
                          <a:ea typeface="HK Grotesk Bold"/>
                          <a:cs typeface="HK Grotesk Bold"/>
                          <a:sym typeface="HK Grotesk Bold"/>
                        </a:rPr>
                        <a:t>Variable</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ctr">
                        <a:lnSpc>
                          <a:spcPts val="2799"/>
                        </a:lnSpc>
                        <a:defRPr/>
                      </a:pPr>
                      <a:r>
                        <a:rPr lang="en-US" sz="1999" b="1">
                          <a:solidFill>
                            <a:srgbClr val="033951"/>
                          </a:solidFill>
                          <a:latin typeface="HK Grotesk Bold"/>
                          <a:ea typeface="HK Grotesk Bold"/>
                          <a:cs typeface="HK Grotesk Bold"/>
                          <a:sym typeface="HK Grotesk Bold"/>
                        </a:rPr>
                        <a:t>Description</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0"/>
                  </a:ext>
                </a:extLst>
              </a:tr>
              <a:tr h="1163563">
                <a:tc>
                  <a:txBody>
                    <a:bodyPr/>
                    <a:lstStyle/>
                    <a:p>
                      <a:pPr algn="l">
                        <a:lnSpc>
                          <a:spcPts val="2799"/>
                        </a:lnSpc>
                        <a:defRPr/>
                      </a:pPr>
                      <a:r>
                        <a:rPr lang="en-US" sz="1999" b="1" u="sng">
                          <a:solidFill>
                            <a:srgbClr val="033951"/>
                          </a:solidFill>
                          <a:latin typeface="HK Grotesk Bold"/>
                          <a:ea typeface="HK Grotesk Bold"/>
                          <a:cs typeface="HK Grotesk Bold"/>
                          <a:sym typeface="HK Grotesk Bold"/>
                        </a:rPr>
                        <a:t>Trade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a:solidFill>
                            <a:srgbClr val="033951"/>
                          </a:solidFill>
                          <a:latin typeface="HK Grotesk Bold"/>
                          <a:ea typeface="HK Grotesk Bold"/>
                          <a:cs typeface="HK Grotesk Bold"/>
                          <a:sym typeface="HK Grotesk Bold"/>
                        </a:rPr>
                        <a:t>Type of trades(Import, Export, Trade Balance)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1"/>
                  </a:ext>
                </a:extLst>
              </a:tr>
              <a:tr h="1163563">
                <a:tc>
                  <a:txBody>
                    <a:bodyPr/>
                    <a:lstStyle/>
                    <a:p>
                      <a:pPr algn="l">
                        <a:lnSpc>
                          <a:spcPts val="2799"/>
                        </a:lnSpc>
                        <a:defRPr/>
                      </a:pPr>
                      <a:r>
                        <a:rPr lang="en-US" sz="1999" b="1" u="sng">
                          <a:solidFill>
                            <a:srgbClr val="033951"/>
                          </a:solidFill>
                          <a:latin typeface="HK Grotesk Bold"/>
                          <a:ea typeface="HK Grotesk Bold"/>
                          <a:cs typeface="HK Grotesk Bold"/>
                          <a:sym typeface="HK Grotesk Bold"/>
                        </a:rPr>
                        <a:t>Principal trading partners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Countries traded with Canada(U.S., China)</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2"/>
                  </a:ext>
                </a:extLst>
              </a:tr>
              <a:tr h="1163563">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VALUE(Million dollars)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Total amount of trade value(Canadian dollars)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3"/>
                  </a:ext>
                </a:extLst>
              </a:tr>
              <a:tr h="1516447">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North American Product Classification System (NAPCS)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Type of trading goods(Metal and non-metallic mineral products [C14], Consumer goods [C22])</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4"/>
                  </a:ext>
                </a:extLst>
              </a:tr>
              <a:tr h="1516447">
                <a:tc>
                  <a:txBody>
                    <a:bodyPr/>
                    <a:lstStyle/>
                    <a:p>
                      <a:pPr algn="l">
                        <a:lnSpc>
                          <a:spcPts val="2799"/>
                        </a:lnSpc>
                        <a:defRPr/>
                      </a:pPr>
                      <a:r>
                        <a:rPr lang="en-US" sz="1999" b="1" u="sng" dirty="0">
                          <a:solidFill>
                            <a:srgbClr val="033951"/>
                          </a:solidFill>
                          <a:latin typeface="HK Grotesk Bold"/>
                          <a:ea typeface="HK Grotesk Bold"/>
                          <a:cs typeface="HK Grotesk Bold"/>
                          <a:sym typeface="HK Grotesk Bold"/>
                        </a:rPr>
                        <a:t>North American Industry Classification System (NAICS)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tc>
                  <a:txBody>
                    <a:bodyPr/>
                    <a:lstStyle/>
                    <a:p>
                      <a:pPr algn="l">
                        <a:lnSpc>
                          <a:spcPts val="2799"/>
                        </a:lnSpc>
                        <a:defRPr/>
                      </a:pPr>
                      <a:r>
                        <a:rPr lang="en-US" sz="1999" b="1" dirty="0">
                          <a:solidFill>
                            <a:srgbClr val="033951"/>
                          </a:solidFill>
                          <a:latin typeface="HK Grotesk Bold"/>
                          <a:ea typeface="HK Grotesk Bold"/>
                          <a:cs typeface="HK Grotesk Bold"/>
                          <a:sym typeface="HK Grotesk Bold"/>
                        </a:rPr>
                        <a:t>Type of industries(</a:t>
                      </a:r>
                      <a:r>
                        <a:rPr lang="en-US" sz="1999" b="1" dirty="0" err="1">
                          <a:solidFill>
                            <a:srgbClr val="033951"/>
                          </a:solidFill>
                          <a:latin typeface="HK Grotesk Bold"/>
                          <a:ea typeface="HK Grotesk Bold"/>
                          <a:cs typeface="HK Grotesk Bold"/>
                          <a:sym typeface="HK Grotesk Bold"/>
                        </a:rPr>
                        <a:t>Total,all</a:t>
                      </a:r>
                      <a:r>
                        <a:rPr lang="en-US" sz="1999" b="1" dirty="0">
                          <a:solidFill>
                            <a:srgbClr val="033951"/>
                          </a:solidFill>
                          <a:latin typeface="HK Grotesk Bold"/>
                          <a:ea typeface="HK Grotesk Bold"/>
                          <a:cs typeface="HK Grotesk Bold"/>
                          <a:sym typeface="HK Grotesk Bold"/>
                        </a:rPr>
                        <a:t> industries,  Manufacturing [31-33], Primary metal manufacturing [331])</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A9D6B9"/>
                      </a:solidFill>
                      <a:prstDash val="solid"/>
                      <a:round/>
                      <a:headEnd type="none" w="med" len="med"/>
                      <a:tailEnd type="none" w="med" len="med"/>
                    </a:lnT>
                    <a:lnB w="19050" cap="flat" cmpd="sng" algn="ctr">
                      <a:solidFill>
                        <a:srgbClr val="A9D6B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52" y="-362670"/>
            <a:ext cx="11698249" cy="3025381"/>
            <a:chOff x="0" y="0"/>
            <a:chExt cx="15597665" cy="4033842"/>
          </a:xfrm>
        </p:grpSpPr>
        <p:sp>
          <p:nvSpPr>
            <p:cNvPr id="3" name="TextBox 3"/>
            <p:cNvSpPr txBox="1"/>
            <p:nvPr/>
          </p:nvSpPr>
          <p:spPr>
            <a:xfrm>
              <a:off x="0" y="496892"/>
              <a:ext cx="15597665" cy="3536950"/>
            </a:xfrm>
            <a:prstGeom prst="rect">
              <a:avLst/>
            </a:prstGeom>
          </p:spPr>
          <p:txBody>
            <a:bodyPr lIns="0" tIns="0" rIns="0" bIns="0" rtlCol="0" anchor="t">
              <a:spAutoFit/>
            </a:bodyPr>
            <a:lstStyle/>
            <a:p>
              <a:pPr algn="ctr">
                <a:lnSpc>
                  <a:spcPts val="6900"/>
                </a:lnSpc>
              </a:pPr>
              <a:r>
                <a:rPr lang="en-US" sz="6000" b="1" spc="-60">
                  <a:solidFill>
                    <a:srgbClr val="2A3652"/>
                  </a:solidFill>
                  <a:latin typeface="HK Grotesk Bold"/>
                  <a:ea typeface="HK Grotesk Bold"/>
                  <a:cs typeface="HK Grotesk Bold"/>
                  <a:sym typeface="HK Grotesk Bold"/>
                </a:rPr>
                <a:t>CANADIAN IMPORTS, GDP AND TARIFF TRENDS (2017–2019)</a:t>
              </a:r>
            </a:p>
            <a:p>
              <a:pPr marL="0" lvl="0" indent="0" algn="ctr">
                <a:lnSpc>
                  <a:spcPts val="6900"/>
                </a:lnSpc>
                <a:spcBef>
                  <a:spcPct val="0"/>
                </a:spcBef>
              </a:pPr>
              <a:endParaRPr lang="en-US" sz="6000" b="1" spc="-60">
                <a:solidFill>
                  <a:srgbClr val="2A3652"/>
                </a:solidFill>
                <a:latin typeface="HK Grotesk Bold"/>
                <a:ea typeface="HK Grotesk Bold"/>
                <a:cs typeface="HK Grotesk Bold"/>
                <a:sym typeface="HK Grotesk Bold"/>
              </a:endParaRPr>
            </a:p>
          </p:txBody>
        </p:sp>
        <p:sp>
          <p:nvSpPr>
            <p:cNvPr id="4" name="AutoShape 4"/>
            <p:cNvSpPr/>
            <p:nvPr/>
          </p:nvSpPr>
          <p:spPr>
            <a:xfrm>
              <a:off x="0" y="12700"/>
              <a:ext cx="15597665"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11523197" y="0"/>
            <a:ext cx="6979333" cy="10287000"/>
            <a:chOff x="0" y="0"/>
            <a:chExt cx="1838178" cy="2709333"/>
          </a:xfrm>
        </p:grpSpPr>
        <p:sp>
          <p:nvSpPr>
            <p:cNvPr id="6" name="Freeform 6"/>
            <p:cNvSpPr/>
            <p:nvPr/>
          </p:nvSpPr>
          <p:spPr>
            <a:xfrm>
              <a:off x="0" y="0"/>
              <a:ext cx="1838178" cy="2709333"/>
            </a:xfrm>
            <a:custGeom>
              <a:avLst/>
              <a:gdLst/>
              <a:ahLst/>
              <a:cxnLst/>
              <a:rect l="l" t="t" r="r" b="b"/>
              <a:pathLst>
                <a:path w="1838178" h="2709333">
                  <a:moveTo>
                    <a:pt x="0" y="0"/>
                  </a:moveTo>
                  <a:lnTo>
                    <a:pt x="1838178" y="0"/>
                  </a:lnTo>
                  <a:lnTo>
                    <a:pt x="1838178"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838178"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2057337"/>
            <a:ext cx="11410531" cy="6361371"/>
          </a:xfrm>
          <a:custGeom>
            <a:avLst/>
            <a:gdLst/>
            <a:ahLst/>
            <a:cxnLst/>
            <a:rect l="l" t="t" r="r" b="b"/>
            <a:pathLst>
              <a:path w="11410531" h="6361371">
                <a:moveTo>
                  <a:pt x="0" y="0"/>
                </a:moveTo>
                <a:lnTo>
                  <a:pt x="11410531" y="0"/>
                </a:lnTo>
                <a:lnTo>
                  <a:pt x="11410531" y="6361370"/>
                </a:lnTo>
                <a:lnTo>
                  <a:pt x="0" y="6361370"/>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
        <p:nvSpPr>
          <p:cNvPr id="10" name="TextBox 10"/>
          <p:cNvSpPr txBox="1"/>
          <p:nvPr/>
        </p:nvSpPr>
        <p:spPr>
          <a:xfrm>
            <a:off x="11870323" y="816834"/>
            <a:ext cx="6077673" cy="8794750"/>
          </a:xfrm>
          <a:prstGeom prst="rect">
            <a:avLst/>
          </a:prstGeom>
        </p:spPr>
        <p:txBody>
          <a:bodyPr lIns="0" tIns="0" rIns="0" bIns="0" rtlCol="0" anchor="t">
            <a:spAutoFit/>
          </a:bodyPr>
          <a:lstStyle/>
          <a:p>
            <a:pPr algn="just">
              <a:lnSpc>
                <a:spcPts val="3499"/>
              </a:lnSpc>
            </a:pPr>
            <a:endParaRPr dirty="0"/>
          </a:p>
          <a:p>
            <a:pPr algn="just">
              <a:lnSpc>
                <a:spcPts val="3499"/>
              </a:lnSpc>
            </a:pPr>
            <a:r>
              <a:rPr lang="en-US" sz="2499" b="1" dirty="0">
                <a:solidFill>
                  <a:srgbClr val="FFFFFF"/>
                </a:solidFill>
                <a:latin typeface="Canva Sans Bold"/>
                <a:ea typeface="Canva Sans Bold"/>
                <a:cs typeface="Canva Sans Bold"/>
                <a:sym typeface="Canva Sans Bold"/>
              </a:rPr>
              <a:t>Key Findings from Dashboard Analysis</a:t>
            </a:r>
          </a:p>
          <a:p>
            <a:pPr algn="just">
              <a:lnSpc>
                <a:spcPts val="2800"/>
              </a:lnSpc>
            </a:pPr>
            <a:endParaRPr lang="en-US" sz="2499" b="1" dirty="0">
              <a:solidFill>
                <a:srgbClr val="FFFFFF"/>
              </a:solidFill>
              <a:latin typeface="Canva Sans Bold"/>
              <a:ea typeface="Canva Sans Bold"/>
              <a:cs typeface="Canva Sans Bold"/>
              <a:sym typeface="Canva Sans Bold"/>
            </a:endParaRPr>
          </a:p>
          <a:p>
            <a:pPr algn="just">
              <a:lnSpc>
                <a:spcPts val="2800"/>
              </a:lnSpc>
            </a:pPr>
            <a:r>
              <a:rPr lang="en-US" sz="2000" b="1" dirty="0">
                <a:solidFill>
                  <a:srgbClr val="FFFFFF"/>
                </a:solidFill>
                <a:latin typeface="Canva Sans Bold"/>
                <a:ea typeface="Canva Sans Bold"/>
                <a:cs typeface="Canva Sans Bold"/>
                <a:sym typeface="Canva Sans Bold"/>
              </a:rPr>
              <a:t>Decline in Overall Trade Volume：</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Canada’s total trade volume began to decline in Q3 2018, aligning with the timing of U.S. tariff implementation.</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This suggests a lagged reaction to increased import costs due to tariffs.</a:t>
            </a: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Heavy Dependence on the U.S. ：</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U.S. accounted for over 81% of trade volume among Canada’s top 5 partners.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This high dependence further amplifies the impact of any U.S. trade policy changes.</a:t>
            </a: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Slower GDP Growth ： </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GDP continued to increase modestly, but the growth rate slowed after 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Despite the external shock, Canada’s overall economy remained resilient, though possibly at a lower trajectory.</a:t>
            </a: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Tariff Rate Surge in Mid-2018：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tariff rate sharply increased in June 2018, peaking at 17.1%, and remained high until early 2019.</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The tariffs were completely removed by mid-2019.</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3499"/>
              </a:lnSpc>
            </a:pPr>
            <a:endParaRPr lang="en-US" sz="1599" dirty="0">
              <a:solidFill>
                <a:srgbClr val="FFFFFF"/>
              </a:solidFill>
              <a:latin typeface="Canva Sans"/>
              <a:ea typeface="Canva Sans"/>
              <a:cs typeface="Canva Sans"/>
              <a:sym typeface="Canva Sans"/>
            </a:endParaRPr>
          </a:p>
        </p:txBody>
      </p:sp>
      <p:sp>
        <p:nvSpPr>
          <p:cNvPr id="11" name="TextBox 11"/>
          <p:cNvSpPr txBox="1"/>
          <p:nvPr/>
        </p:nvSpPr>
        <p:spPr>
          <a:xfrm>
            <a:off x="291538" y="8525941"/>
            <a:ext cx="10226881" cy="1814830"/>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The dashboard reveals a clear temporal alignment between the imposition of U.S. tariffs and a softening of Canada’s import volume and GDP growth rate. The temporary rise in tariff rates directly correlates with a slowdown in trade expansion, confirming the disruptive influence of external trade policies. Although Canada’s economy remained stable, the data suggests it did so under increased pressure.</a:t>
            </a:r>
          </a:p>
          <a:p>
            <a:pPr algn="just">
              <a:lnSpc>
                <a:spcPts val="2239"/>
              </a:lnSpc>
            </a:pPr>
            <a:endParaRPr lang="en-US" sz="1599">
              <a:solidFill>
                <a:srgbClr val="033951"/>
              </a:solidFill>
              <a:latin typeface="Canva Sans"/>
              <a:ea typeface="Canva Sans"/>
              <a:cs typeface="Canva Sans"/>
              <a:sym typeface="Canva Sans"/>
            </a:endParaRPr>
          </a:p>
        </p:txBody>
      </p:sp>
      <p:sp>
        <p:nvSpPr>
          <p:cNvPr id="12" name="TextBox 12"/>
          <p:cNvSpPr txBox="1"/>
          <p:nvPr/>
        </p:nvSpPr>
        <p:spPr>
          <a:xfrm>
            <a:off x="15012864" y="9612108"/>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52" y="-362670"/>
            <a:ext cx="9440256" cy="2149081"/>
            <a:chOff x="0" y="0"/>
            <a:chExt cx="12587008" cy="2865442"/>
          </a:xfrm>
        </p:grpSpPr>
        <p:sp>
          <p:nvSpPr>
            <p:cNvPr id="3" name="TextBox 3"/>
            <p:cNvSpPr txBox="1"/>
            <p:nvPr/>
          </p:nvSpPr>
          <p:spPr>
            <a:xfrm>
              <a:off x="0" y="496892"/>
              <a:ext cx="12587008" cy="2368550"/>
            </a:xfrm>
            <a:prstGeom prst="rect">
              <a:avLst/>
            </a:prstGeom>
          </p:spPr>
          <p:txBody>
            <a:bodyPr lIns="0" tIns="0" rIns="0" bIns="0" rtlCol="0" anchor="t">
              <a:spAutoFit/>
            </a:bodyPr>
            <a:lstStyle/>
            <a:p>
              <a:pPr algn="ctr">
                <a:lnSpc>
                  <a:spcPts val="6900"/>
                </a:lnSpc>
              </a:pPr>
              <a:r>
                <a:rPr lang="en-US" sz="6000" b="1" spc="-60">
                  <a:solidFill>
                    <a:srgbClr val="2A3652"/>
                  </a:solidFill>
                  <a:latin typeface="HK Grotesk Bold"/>
                  <a:ea typeface="HK Grotesk Bold"/>
                  <a:cs typeface="HK Grotesk Bold"/>
                  <a:sym typeface="HK Grotesk Bold"/>
                </a:rPr>
                <a:t>VARIATE ANALYSIS：</a:t>
              </a:r>
            </a:p>
            <a:p>
              <a:pPr marL="0" lvl="0" indent="0" algn="ctr">
                <a:lnSpc>
                  <a:spcPts val="6900"/>
                </a:lnSpc>
                <a:spcBef>
                  <a:spcPct val="0"/>
                </a:spcBef>
              </a:pPr>
              <a:r>
                <a:rPr lang="en-US" sz="6000" b="1" spc="-60">
                  <a:solidFill>
                    <a:srgbClr val="2A3652"/>
                  </a:solidFill>
                  <a:latin typeface="HK Grotesk Bold"/>
                  <a:ea typeface="HK Grotesk Bold"/>
                  <a:cs typeface="HK Grotesk Bold"/>
                  <a:sym typeface="HK Grotesk Bold"/>
                </a:rPr>
                <a:t>TRADE WITH U.S.</a:t>
              </a:r>
            </a:p>
          </p:txBody>
        </p:sp>
        <p:sp>
          <p:nvSpPr>
            <p:cNvPr id="4" name="AutoShape 4"/>
            <p:cNvSpPr/>
            <p:nvPr/>
          </p:nvSpPr>
          <p:spPr>
            <a:xfrm>
              <a:off x="0" y="12700"/>
              <a:ext cx="12587008" cy="0"/>
            </a:xfrm>
            <a:prstGeom prst="line">
              <a:avLst/>
            </a:prstGeom>
            <a:ln w="25400" cap="flat">
              <a:solidFill>
                <a:srgbClr val="A9D6B9"/>
              </a:solidFill>
              <a:prstDash val="solid"/>
              <a:headEnd type="none" w="sm" len="sm"/>
              <a:tailEnd type="none" w="sm" len="sm"/>
            </a:ln>
          </p:spPr>
          <p:txBody>
            <a:bodyPr/>
            <a:lstStyle/>
            <a:p>
              <a:endParaRPr lang="zh-CN" altLang="en-US"/>
            </a:p>
          </p:txBody>
        </p:sp>
      </p:grpSp>
      <p:grpSp>
        <p:nvGrpSpPr>
          <p:cNvPr id="5" name="Group 5"/>
          <p:cNvGrpSpPr/>
          <p:nvPr/>
        </p:nvGrpSpPr>
        <p:grpSpPr>
          <a:xfrm>
            <a:off x="11523197" y="0"/>
            <a:ext cx="6979333" cy="10287000"/>
            <a:chOff x="0" y="0"/>
            <a:chExt cx="1838178" cy="2709333"/>
          </a:xfrm>
        </p:grpSpPr>
        <p:sp>
          <p:nvSpPr>
            <p:cNvPr id="6" name="Freeform 6"/>
            <p:cNvSpPr/>
            <p:nvPr/>
          </p:nvSpPr>
          <p:spPr>
            <a:xfrm>
              <a:off x="0" y="0"/>
              <a:ext cx="1838178" cy="2709333"/>
            </a:xfrm>
            <a:custGeom>
              <a:avLst/>
              <a:gdLst/>
              <a:ahLst/>
              <a:cxnLst/>
              <a:rect l="l" t="t" r="r" b="b"/>
              <a:pathLst>
                <a:path w="1838178" h="2709333">
                  <a:moveTo>
                    <a:pt x="0" y="0"/>
                  </a:moveTo>
                  <a:lnTo>
                    <a:pt x="1838178" y="0"/>
                  </a:lnTo>
                  <a:lnTo>
                    <a:pt x="1838178" y="2709333"/>
                  </a:lnTo>
                  <a:lnTo>
                    <a:pt x="0" y="2709333"/>
                  </a:lnTo>
                  <a:close/>
                </a:path>
              </a:pathLst>
            </a:custGeom>
            <a:solidFill>
              <a:srgbClr val="2A3652"/>
            </a:solidFill>
          </p:spPr>
          <p:txBody>
            <a:bodyPr/>
            <a:lstStyle/>
            <a:p>
              <a:endParaRPr lang="zh-CN" altLang="en-US"/>
            </a:p>
          </p:txBody>
        </p:sp>
        <p:sp>
          <p:nvSpPr>
            <p:cNvPr id="7" name="TextBox 7"/>
            <p:cNvSpPr txBox="1"/>
            <p:nvPr/>
          </p:nvSpPr>
          <p:spPr>
            <a:xfrm>
              <a:off x="0" y="-38100"/>
              <a:ext cx="1838178" cy="2747433"/>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0" y="1703741"/>
            <a:ext cx="11523197" cy="7144382"/>
          </a:xfrm>
          <a:custGeom>
            <a:avLst/>
            <a:gdLst/>
            <a:ahLst/>
            <a:cxnLst/>
            <a:rect l="l" t="t" r="r" b="b"/>
            <a:pathLst>
              <a:path w="11523197" h="7144382">
                <a:moveTo>
                  <a:pt x="0" y="0"/>
                </a:moveTo>
                <a:lnTo>
                  <a:pt x="11523197" y="0"/>
                </a:lnTo>
                <a:lnTo>
                  <a:pt x="11523197" y="7144382"/>
                </a:lnTo>
                <a:lnTo>
                  <a:pt x="0" y="7144382"/>
                </a:lnTo>
                <a:lnTo>
                  <a:pt x="0" y="0"/>
                </a:lnTo>
                <a:close/>
              </a:path>
            </a:pathLst>
          </a:custGeom>
          <a:blipFill>
            <a:blip r:embed="rId3"/>
            <a:stretch>
              <a:fillRect/>
            </a:stretch>
          </a:blipFill>
        </p:spPr>
        <p:txBody>
          <a:bodyPr/>
          <a:lstStyle/>
          <a:p>
            <a:endParaRPr lang="zh-CN" altLang="en-US"/>
          </a:p>
        </p:txBody>
      </p:sp>
      <p:sp>
        <p:nvSpPr>
          <p:cNvPr id="9" name="TextBox 9"/>
          <p:cNvSpPr txBox="1"/>
          <p:nvPr/>
        </p:nvSpPr>
        <p:spPr>
          <a:xfrm>
            <a:off x="15312016" y="9759746"/>
            <a:ext cx="2635980" cy="304800"/>
          </a:xfrm>
          <a:prstGeom prst="rect">
            <a:avLst/>
          </a:prstGeom>
        </p:spPr>
        <p:txBody>
          <a:bodyPr lIns="0" tIns="0" rIns="0" bIns="0" rtlCol="0" anchor="t">
            <a:spAutoFit/>
          </a:bodyPr>
          <a:lstStyle/>
          <a:p>
            <a:pPr marL="0" lvl="0" indent="0" algn="r">
              <a:lnSpc>
                <a:spcPts val="2399"/>
              </a:lnSpc>
            </a:pPr>
            <a:r>
              <a:rPr lang="en-US" sz="1999" b="1">
                <a:solidFill>
                  <a:srgbClr val="033951"/>
                </a:solidFill>
                <a:latin typeface="HK Grotesk Semi-Bold"/>
                <a:ea typeface="HK Grotesk Semi-Bold"/>
                <a:cs typeface="HK Grotesk Semi-Bold"/>
                <a:sym typeface="HK Grotesk Semi-Bold"/>
              </a:rPr>
              <a:t>Page  2</a:t>
            </a:r>
          </a:p>
        </p:txBody>
      </p:sp>
      <p:sp>
        <p:nvSpPr>
          <p:cNvPr id="10" name="TextBox 10"/>
          <p:cNvSpPr txBox="1"/>
          <p:nvPr/>
        </p:nvSpPr>
        <p:spPr>
          <a:xfrm>
            <a:off x="11870323" y="816834"/>
            <a:ext cx="6077673" cy="7289800"/>
          </a:xfrm>
          <a:prstGeom prst="rect">
            <a:avLst/>
          </a:prstGeom>
        </p:spPr>
        <p:txBody>
          <a:bodyPr lIns="0" tIns="0" rIns="0" bIns="0" rtlCol="0" anchor="t">
            <a:spAutoFit/>
          </a:bodyPr>
          <a:lstStyle/>
          <a:p>
            <a:pPr algn="just">
              <a:lnSpc>
                <a:spcPts val="3499"/>
              </a:lnSpc>
            </a:pPr>
            <a:endParaRPr dirty="0"/>
          </a:p>
          <a:p>
            <a:pPr algn="just">
              <a:lnSpc>
                <a:spcPts val="3499"/>
              </a:lnSpc>
            </a:pPr>
            <a:r>
              <a:rPr lang="en-US" sz="2499" b="1" dirty="0">
                <a:solidFill>
                  <a:srgbClr val="FFFFFF"/>
                </a:solidFill>
                <a:latin typeface="Canva Sans Bold"/>
                <a:ea typeface="Canva Sans Bold"/>
                <a:cs typeface="Canva Sans Bold"/>
                <a:sym typeface="Canva Sans Bold"/>
              </a:rPr>
              <a:t>Key Observations from Trade Analysis</a:t>
            </a:r>
          </a:p>
          <a:p>
            <a:pPr algn="just">
              <a:lnSpc>
                <a:spcPts val="2800"/>
              </a:lnSpc>
            </a:pPr>
            <a:endParaRPr lang="en-US" sz="2499" b="1" dirty="0">
              <a:solidFill>
                <a:srgbClr val="FFFFFF"/>
              </a:solidFill>
              <a:latin typeface="Canva Sans Bold"/>
              <a:ea typeface="Canva Sans Bold"/>
              <a:cs typeface="Canva Sans Bold"/>
              <a:sym typeface="Canva Sans Bold"/>
            </a:endParaRPr>
          </a:p>
          <a:p>
            <a:pPr algn="just">
              <a:lnSpc>
                <a:spcPts val="2800"/>
              </a:lnSpc>
            </a:pPr>
            <a:r>
              <a:rPr lang="en-US" sz="2000" b="1" dirty="0">
                <a:solidFill>
                  <a:srgbClr val="FFFFFF"/>
                </a:solidFill>
                <a:latin typeface="Canva Sans Bold"/>
                <a:ea typeface="Canva Sans Bold"/>
                <a:cs typeface="Canva Sans Bold"/>
                <a:sym typeface="Canva Sans Bold"/>
              </a:rPr>
              <a:t>Metal Trade Between Canada and the U.S.：</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Import volumes of metal products from the U.S. remained relatively stable before mid-2018.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After mid-2018, a sharp decline is observed in metal imports, coinciding with the introduction of U.S. steel and aluminum tariffs in June 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This pattern suggests a direct impact of tariffs on Canada’s metal import behavior.</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3499"/>
              </a:lnSpc>
            </a:pPr>
            <a:endParaRPr lang="en-US" sz="1599" dirty="0">
              <a:solidFill>
                <a:srgbClr val="FFFFFF"/>
              </a:solidFill>
              <a:latin typeface="Canva Sans"/>
              <a:ea typeface="Canva Sans"/>
              <a:cs typeface="Canva Sans"/>
              <a:sym typeface="Canva Sans"/>
            </a:endParaRPr>
          </a:p>
          <a:p>
            <a:pPr algn="just">
              <a:lnSpc>
                <a:spcPts val="2800"/>
              </a:lnSpc>
            </a:pPr>
            <a:r>
              <a:rPr lang="en-US" sz="2000" b="1" dirty="0">
                <a:solidFill>
                  <a:srgbClr val="FFFFFF"/>
                </a:solidFill>
                <a:latin typeface="Canva Sans Bold"/>
                <a:ea typeface="Canva Sans Bold"/>
                <a:cs typeface="Canva Sans Bold"/>
                <a:sym typeface="Canva Sans Bold"/>
              </a:rPr>
              <a:t>Consumer Goods Trade Between Canada and the U.S. ：</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Import volumes of consumer goods from the U.S. showed no significant long-term decline post-2018.</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Despite minor fluctuations, the import levels continued to grow steadily through 2019.</a:t>
            </a:r>
          </a:p>
          <a:p>
            <a:pPr marL="345439" lvl="1" indent="-172720" algn="just">
              <a:lnSpc>
                <a:spcPts val="2239"/>
              </a:lnSpc>
              <a:buFont typeface="Arial"/>
              <a:buChar char="•"/>
            </a:pPr>
            <a:r>
              <a:rPr lang="en-US" sz="1599" dirty="0">
                <a:solidFill>
                  <a:srgbClr val="FFFFFF"/>
                </a:solidFill>
                <a:latin typeface="Canva Sans"/>
                <a:ea typeface="Canva Sans"/>
                <a:cs typeface="Canva Sans"/>
                <a:sym typeface="Canva Sans"/>
              </a:rPr>
              <a:t>This implies that consumer goods trade was less sensitive to tariff policies compared to industrial goods like metal.</a:t>
            </a:r>
          </a:p>
          <a:p>
            <a:pPr algn="just">
              <a:lnSpc>
                <a:spcPts val="2239"/>
              </a:lnSpc>
            </a:pPr>
            <a:endParaRPr lang="en-US" sz="1599" dirty="0">
              <a:solidFill>
                <a:srgbClr val="FFFFFF"/>
              </a:solidFill>
              <a:latin typeface="Canva Sans"/>
              <a:ea typeface="Canva Sans"/>
              <a:cs typeface="Canva Sans"/>
              <a:sym typeface="Canva Sans"/>
            </a:endParaRPr>
          </a:p>
          <a:p>
            <a:pPr algn="just">
              <a:lnSpc>
                <a:spcPts val="3499"/>
              </a:lnSpc>
            </a:pPr>
            <a:endParaRPr lang="en-US" sz="1599" dirty="0">
              <a:solidFill>
                <a:srgbClr val="FFFFFF"/>
              </a:solidFill>
              <a:latin typeface="Canva Sans"/>
              <a:ea typeface="Canva Sans"/>
              <a:cs typeface="Canva Sans"/>
              <a:sym typeface="Canva Sans"/>
            </a:endParaRPr>
          </a:p>
        </p:txBody>
      </p:sp>
      <p:sp>
        <p:nvSpPr>
          <p:cNvPr id="11" name="TextBox 11"/>
          <p:cNvSpPr txBox="1"/>
          <p:nvPr/>
        </p:nvSpPr>
        <p:spPr>
          <a:xfrm>
            <a:off x="205092" y="8654528"/>
            <a:ext cx="10226881" cy="1262380"/>
          </a:xfrm>
          <a:prstGeom prst="rect">
            <a:avLst/>
          </a:prstGeom>
        </p:spPr>
        <p:txBody>
          <a:bodyPr lIns="0" tIns="0" rIns="0" bIns="0" rtlCol="0" anchor="t">
            <a:spAutoFit/>
          </a:bodyPr>
          <a:lstStyle/>
          <a:p>
            <a:pPr algn="just">
              <a:lnSpc>
                <a:spcPts val="3499"/>
              </a:lnSpc>
            </a:pPr>
            <a:r>
              <a:rPr lang="en-US" sz="2499" b="1">
                <a:solidFill>
                  <a:srgbClr val="033951"/>
                </a:solidFill>
                <a:latin typeface="Canva Sans Bold"/>
                <a:ea typeface="Canva Sans Bold"/>
                <a:cs typeface="Canva Sans Bold"/>
                <a:sym typeface="Canva Sans Bold"/>
              </a:rPr>
              <a:t>Summary Statement：</a:t>
            </a:r>
          </a:p>
          <a:p>
            <a:pPr algn="just">
              <a:lnSpc>
                <a:spcPts val="2239"/>
              </a:lnSpc>
            </a:pPr>
            <a:r>
              <a:rPr lang="en-US" sz="1599">
                <a:solidFill>
                  <a:srgbClr val="033951"/>
                </a:solidFill>
                <a:latin typeface="Canva Sans"/>
                <a:ea typeface="Canva Sans"/>
                <a:cs typeface="Canva Sans"/>
                <a:sym typeface="Canva Sans"/>
              </a:rPr>
              <a:t>While metal imports experienced a notable downturn following the introduction of U.S. tariffs in 2018, the trade of consumer goods remained relatively unaffected. This indicates that the tariffs had a targeted impact, primarily disrupting industrial supply chains rather than general consumer imports.</a:t>
            </a:r>
          </a:p>
        </p:txBody>
      </p:sp>
      <p:sp>
        <p:nvSpPr>
          <p:cNvPr id="12" name="TextBox 12"/>
          <p:cNvSpPr txBox="1"/>
          <p:nvPr/>
        </p:nvSpPr>
        <p:spPr>
          <a:xfrm>
            <a:off x="15012864" y="9612108"/>
            <a:ext cx="2635980" cy="304800"/>
          </a:xfrm>
          <a:prstGeom prst="rect">
            <a:avLst/>
          </a:prstGeom>
        </p:spPr>
        <p:txBody>
          <a:bodyPr lIns="0" tIns="0" rIns="0" bIns="0" rtlCol="0" anchor="t">
            <a:spAutoFit/>
          </a:bodyPr>
          <a:lstStyle/>
          <a:p>
            <a:pPr marL="0" lvl="0" indent="0" algn="r">
              <a:lnSpc>
                <a:spcPts val="2399"/>
              </a:lnSpc>
            </a:pPr>
            <a:r>
              <a:rPr lang="en-US" sz="1999" b="1">
                <a:solidFill>
                  <a:srgbClr val="FFFFFF"/>
                </a:solidFill>
                <a:latin typeface="HK Grotesk Semi-Bold"/>
                <a:ea typeface="HK Grotesk Semi-Bold"/>
                <a:cs typeface="HK Grotesk Semi-Bold"/>
                <a:sym typeface="HK Grotesk Semi-Bold"/>
              </a:rPr>
              <a:t>Page  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1983</TotalTime>
  <Words>7880</Words>
  <Application>Microsoft Office PowerPoint</Application>
  <PresentationFormat>Custom</PresentationFormat>
  <Paragraphs>740</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HK Grotesk Semi-Bold</vt:lpstr>
      <vt:lpstr>等线</vt:lpstr>
      <vt:lpstr>Canva Sans</vt:lpstr>
      <vt:lpstr>Canva Sans Bold</vt:lpstr>
      <vt:lpstr>HK Grotesk</vt:lpstr>
      <vt:lpstr>HK Grotesk Medium</vt:lpstr>
      <vt:lpstr>Calibri</vt:lpstr>
      <vt:lpstr>Wingdings</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Business</dc:title>
  <cp:lastModifiedBy>Zhang, Ke</cp:lastModifiedBy>
  <cp:revision>20</cp:revision>
  <dcterms:created xsi:type="dcterms:W3CDTF">2006-08-16T00:00:00Z</dcterms:created>
  <dcterms:modified xsi:type="dcterms:W3CDTF">2025-11-07T20:21:32Z</dcterms:modified>
  <dc:identifier>DAGj4mqs7d8</dc:identifier>
</cp:coreProperties>
</file>